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4"/>
  </p:notesMasterIdLst>
  <p:handoutMasterIdLst>
    <p:handoutMasterId r:id="rId25"/>
  </p:handoutMasterIdLst>
  <p:sldIdLst>
    <p:sldId id="301" r:id="rId2"/>
    <p:sldId id="258" r:id="rId3"/>
    <p:sldId id="262" r:id="rId4"/>
    <p:sldId id="267" r:id="rId5"/>
    <p:sldId id="302" r:id="rId6"/>
    <p:sldId id="303" r:id="rId7"/>
    <p:sldId id="307" r:id="rId8"/>
    <p:sldId id="305" r:id="rId9"/>
    <p:sldId id="266" r:id="rId10"/>
    <p:sldId id="311" r:id="rId11"/>
    <p:sldId id="306" r:id="rId12"/>
    <p:sldId id="276" r:id="rId13"/>
    <p:sldId id="315" r:id="rId14"/>
    <p:sldId id="265" r:id="rId15"/>
    <p:sldId id="312" r:id="rId16"/>
    <p:sldId id="318" r:id="rId17"/>
    <p:sldId id="310" r:id="rId18"/>
    <p:sldId id="317" r:id="rId19"/>
    <p:sldId id="313" r:id="rId20"/>
    <p:sldId id="314" r:id="rId21"/>
    <p:sldId id="308" r:id="rId22"/>
    <p:sldId id="271" r:id="rId23"/>
  </p:sldIdLst>
  <p:sldSz cx="9144000" cy="6858000" type="screen4x3"/>
  <p:notesSz cx="7010400" cy="92964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612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102"/>
      </p:cViewPr>
      <p:guideLst>
        <p:guide orient="horz" pos="2928"/>
        <p:guide pos="220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b16\Desktop\Tabla%20Calificacion%20CIMTRA%20FIN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Hoja2!$C$2</c:f>
              <c:strCache>
                <c:ptCount val="1"/>
                <c:pt idx="0">
                  <c:v>nov-12</c:v>
                </c:pt>
              </c:strCache>
            </c:strRef>
          </c:tx>
          <c:invertIfNegative val="0"/>
          <c:cat>
            <c:strRef>
              <c:f>Hoja2!$B$3:$B$10</c:f>
              <c:strCache>
                <c:ptCount val="8"/>
                <c:pt idx="0">
                  <c:v>Integración y Estructura</c:v>
                </c:pt>
                <c:pt idx="1">
                  <c:v>Desempeño Legislativo</c:v>
                </c:pt>
                <c:pt idx="2">
                  <c:v>Documentación Legislativa</c:v>
                </c:pt>
                <c:pt idx="3">
                  <c:v>Gastos</c:v>
                </c:pt>
                <c:pt idx="4">
                  <c:v>Administración</c:v>
                </c:pt>
                <c:pt idx="5">
                  <c:v>Control Interno</c:v>
                </c:pt>
                <c:pt idx="6">
                  <c:v>Vinculación Ciudadana</c:v>
                </c:pt>
                <c:pt idx="7">
                  <c:v>Acceso a la Información Pública</c:v>
                </c:pt>
              </c:strCache>
            </c:strRef>
          </c:cat>
          <c:val>
            <c:numRef>
              <c:f>Hoja2!$C$3:$C$10</c:f>
              <c:numCache>
                <c:formatCode>General</c:formatCode>
                <c:ptCount val="8"/>
                <c:pt idx="0">
                  <c:v>100</c:v>
                </c:pt>
                <c:pt idx="1">
                  <c:v>16.100000000000001</c:v>
                </c:pt>
                <c:pt idx="2">
                  <c:v>50</c:v>
                </c:pt>
                <c:pt idx="3">
                  <c:v>51.4</c:v>
                </c:pt>
                <c:pt idx="4">
                  <c:v>56.5</c:v>
                </c:pt>
                <c:pt idx="5">
                  <c:v>46.7</c:v>
                </c:pt>
                <c:pt idx="6">
                  <c:v>58.8</c:v>
                </c:pt>
                <c:pt idx="7">
                  <c:v>72.7</c:v>
                </c:pt>
              </c:numCache>
            </c:numRef>
          </c:val>
        </c:ser>
        <c:ser>
          <c:idx val="1"/>
          <c:order val="1"/>
          <c:tx>
            <c:strRef>
              <c:f>Hoja2!$D$2</c:f>
              <c:strCache>
                <c:ptCount val="1"/>
                <c:pt idx="0">
                  <c:v>abr-13</c:v>
                </c:pt>
              </c:strCache>
            </c:strRef>
          </c:tx>
          <c:invertIfNegative val="0"/>
          <c:cat>
            <c:strRef>
              <c:f>Hoja2!$B$3:$B$10</c:f>
              <c:strCache>
                <c:ptCount val="8"/>
                <c:pt idx="0">
                  <c:v>Integración y Estructura</c:v>
                </c:pt>
                <c:pt idx="1">
                  <c:v>Desempeño Legislativo</c:v>
                </c:pt>
                <c:pt idx="2">
                  <c:v>Documentación Legislativa</c:v>
                </c:pt>
                <c:pt idx="3">
                  <c:v>Gastos</c:v>
                </c:pt>
                <c:pt idx="4">
                  <c:v>Administración</c:v>
                </c:pt>
                <c:pt idx="5">
                  <c:v>Control Interno</c:v>
                </c:pt>
                <c:pt idx="6">
                  <c:v>Vinculación Ciudadana</c:v>
                </c:pt>
                <c:pt idx="7">
                  <c:v>Acceso a la Información Pública</c:v>
                </c:pt>
              </c:strCache>
            </c:strRef>
          </c:cat>
          <c:val>
            <c:numRef>
              <c:f>Hoja2!$D$3:$D$10</c:f>
              <c:numCache>
                <c:formatCode>General</c:formatCode>
                <c:ptCount val="8"/>
                <c:pt idx="0">
                  <c:v>100</c:v>
                </c:pt>
                <c:pt idx="1">
                  <c:v>67.900000000000006</c:v>
                </c:pt>
                <c:pt idx="2">
                  <c:v>86.8</c:v>
                </c:pt>
                <c:pt idx="3">
                  <c:v>82.9</c:v>
                </c:pt>
                <c:pt idx="4">
                  <c:v>95.7</c:v>
                </c:pt>
                <c:pt idx="5">
                  <c:v>20</c:v>
                </c:pt>
                <c:pt idx="6">
                  <c:v>35.300000000000011</c:v>
                </c:pt>
                <c:pt idx="7">
                  <c:v>100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15763456"/>
        <c:axId val="115777920"/>
      </c:barChart>
      <c:catAx>
        <c:axId val="115763456"/>
        <c:scaling>
          <c:orientation val="minMax"/>
        </c:scaling>
        <c:delete val="0"/>
        <c:axPos val="b"/>
        <c:majorTickMark val="none"/>
        <c:minorTickMark val="none"/>
        <c:tickLblPos val="nextTo"/>
        <c:crossAx val="115777920"/>
        <c:crosses val="autoZero"/>
        <c:auto val="1"/>
        <c:lblAlgn val="ctr"/>
        <c:lblOffset val="100"/>
        <c:noMultiLvlLbl val="0"/>
      </c:catAx>
      <c:valAx>
        <c:axId val="1157779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1576345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FAE126-E41D-4C83-B6A4-1634664EFEAA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B36BD51-B51A-4D30-90BB-2DB1C34A42C0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MX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Preparación </a:t>
          </a:r>
          <a:endParaRPr lang="es-MX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6E45478-9424-4641-A01B-ABD36F150E6C}" type="parTrans" cxnId="{9CEB003C-E7E6-4C5B-A24E-B00325F94BDB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EB6A5B6F-D6EE-49F0-B27C-EB6C502714C7}" type="sibTrans" cxnId="{9CEB003C-E7E6-4C5B-A24E-B00325F94BDB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27665766-A880-4810-899F-62388D903B57}">
      <dgm:prSet phldrT="[Texto]"/>
      <dgm:spPr>
        <a:solidFill>
          <a:srgbClr val="FFFF00"/>
        </a:solidFill>
      </dgm:spPr>
      <dgm:t>
        <a:bodyPr/>
        <a:lstStyle/>
        <a:p>
          <a:r>
            <a:rPr lang="es-MX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Medición</a:t>
          </a:r>
          <a:endParaRPr lang="es-MX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429A63A-A5C6-4616-AE1E-13C6DC03F049}" type="parTrans" cxnId="{866E254A-A7ED-40F1-A3CB-18A501A1C2B6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049A543E-002E-460D-9D4C-E86AA2CF3BC9}" type="sibTrans" cxnId="{866E254A-A7ED-40F1-A3CB-18A501A1C2B6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4A1C8D58-7B0A-48BD-9521-FB4A4990F83E}">
      <dgm:prSet phldrT="[Texto]"/>
      <dgm:spPr>
        <a:solidFill>
          <a:srgbClr val="7030A0"/>
        </a:solidFill>
      </dgm:spPr>
      <dgm:t>
        <a:bodyPr/>
        <a:lstStyle/>
        <a:p>
          <a:r>
            <a:rPr lang="es-MX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Difusión</a:t>
          </a:r>
          <a:endParaRPr lang="es-MX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7390229-4010-4118-9E9D-154E27A04FB6}" type="parTrans" cxnId="{19B73AC7-A01F-4CC5-9D73-D69221243568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C7FBB0F1-191E-45F5-8987-5011ECB3A241}" type="sibTrans" cxnId="{19B73AC7-A01F-4CC5-9D73-D69221243568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C0408B00-B814-4A56-B05B-86ACD75BC3D1}" type="pres">
      <dgm:prSet presAssocID="{B6FAE126-E41D-4C83-B6A4-1634664EFEAA}" presName="Name0" presStyleCnt="0">
        <dgm:presLayoutVars>
          <dgm:dir/>
          <dgm:animLvl val="lvl"/>
          <dgm:resizeHandles val="exact"/>
        </dgm:presLayoutVars>
      </dgm:prSet>
      <dgm:spPr/>
    </dgm:pt>
    <dgm:pt modelId="{1E2D4490-73E5-41A5-A0F6-C43580D30AFB}" type="pres">
      <dgm:prSet presAssocID="{3B36BD51-B51A-4D30-90BB-2DB1C34A42C0}" presName="parTxOnly" presStyleLbl="node1" presStyleIdx="0" presStyleCnt="3" custLinFactY="-38973" custLinFactNeighborX="-82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80F82F5-37E1-42A6-92A8-8CF067F1BCB9}" type="pres">
      <dgm:prSet presAssocID="{EB6A5B6F-D6EE-49F0-B27C-EB6C502714C7}" presName="parTxOnlySpace" presStyleCnt="0"/>
      <dgm:spPr/>
    </dgm:pt>
    <dgm:pt modelId="{93DA37A9-05E1-47FE-9565-7097F76406E3}" type="pres">
      <dgm:prSet presAssocID="{27665766-A880-4810-899F-62388D903B57}" presName="parTxOnly" presStyleLbl="node1" presStyleIdx="1" presStyleCnt="3" custLinFactX="-731" custLinFactNeighborX="-100000" custLinFactNeighborY="-361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B8B2CAC-FC91-4E02-9D23-56F09A3ED4EC}" type="pres">
      <dgm:prSet presAssocID="{049A543E-002E-460D-9D4C-E86AA2CF3BC9}" presName="parTxOnlySpace" presStyleCnt="0"/>
      <dgm:spPr/>
    </dgm:pt>
    <dgm:pt modelId="{6335DE52-DAE2-4517-979D-429E47E110E9}" type="pres">
      <dgm:prSet presAssocID="{4A1C8D58-7B0A-48BD-9521-FB4A4990F83E}" presName="parTxOnly" presStyleLbl="node1" presStyleIdx="2" presStyleCnt="3" custLinFactX="-11380" custLinFactNeighborX="-100000" custLinFactNeighborY="6675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CEB003C-E7E6-4C5B-A24E-B00325F94BDB}" srcId="{B6FAE126-E41D-4C83-B6A4-1634664EFEAA}" destId="{3B36BD51-B51A-4D30-90BB-2DB1C34A42C0}" srcOrd="0" destOrd="0" parTransId="{16E45478-9424-4641-A01B-ABD36F150E6C}" sibTransId="{EB6A5B6F-D6EE-49F0-B27C-EB6C502714C7}"/>
    <dgm:cxn modelId="{B248AEF5-2953-D744-B2FE-DDBD1B38503C}" type="presOf" srcId="{B6FAE126-E41D-4C83-B6A4-1634664EFEAA}" destId="{C0408B00-B814-4A56-B05B-86ACD75BC3D1}" srcOrd="0" destOrd="0" presId="urn:microsoft.com/office/officeart/2005/8/layout/chevron1"/>
    <dgm:cxn modelId="{866E254A-A7ED-40F1-A3CB-18A501A1C2B6}" srcId="{B6FAE126-E41D-4C83-B6A4-1634664EFEAA}" destId="{27665766-A880-4810-899F-62388D903B57}" srcOrd="1" destOrd="0" parTransId="{D429A63A-A5C6-4616-AE1E-13C6DC03F049}" sibTransId="{049A543E-002E-460D-9D4C-E86AA2CF3BC9}"/>
    <dgm:cxn modelId="{E107D3C6-5888-1541-AE06-7CD8F02E4B69}" type="presOf" srcId="{3B36BD51-B51A-4D30-90BB-2DB1C34A42C0}" destId="{1E2D4490-73E5-41A5-A0F6-C43580D30AFB}" srcOrd="0" destOrd="0" presId="urn:microsoft.com/office/officeart/2005/8/layout/chevron1"/>
    <dgm:cxn modelId="{19B73AC7-A01F-4CC5-9D73-D69221243568}" srcId="{B6FAE126-E41D-4C83-B6A4-1634664EFEAA}" destId="{4A1C8D58-7B0A-48BD-9521-FB4A4990F83E}" srcOrd="2" destOrd="0" parTransId="{47390229-4010-4118-9E9D-154E27A04FB6}" sibTransId="{C7FBB0F1-191E-45F5-8987-5011ECB3A241}"/>
    <dgm:cxn modelId="{2F56A844-C7E8-4C47-B561-BAB4BA9EE5B2}" type="presOf" srcId="{4A1C8D58-7B0A-48BD-9521-FB4A4990F83E}" destId="{6335DE52-DAE2-4517-979D-429E47E110E9}" srcOrd="0" destOrd="0" presId="urn:microsoft.com/office/officeart/2005/8/layout/chevron1"/>
    <dgm:cxn modelId="{9FF82431-0ED9-164F-A909-CB5A2D5DED3D}" type="presOf" srcId="{27665766-A880-4810-899F-62388D903B57}" destId="{93DA37A9-05E1-47FE-9565-7097F76406E3}" srcOrd="0" destOrd="0" presId="urn:microsoft.com/office/officeart/2005/8/layout/chevron1"/>
    <dgm:cxn modelId="{685A77B1-2136-D546-BC3B-2B456D563D37}" type="presParOf" srcId="{C0408B00-B814-4A56-B05B-86ACD75BC3D1}" destId="{1E2D4490-73E5-41A5-A0F6-C43580D30AFB}" srcOrd="0" destOrd="0" presId="urn:microsoft.com/office/officeart/2005/8/layout/chevron1"/>
    <dgm:cxn modelId="{E2962D23-102A-FF47-AE56-852A0F891B0F}" type="presParOf" srcId="{C0408B00-B814-4A56-B05B-86ACD75BC3D1}" destId="{E80F82F5-37E1-42A6-92A8-8CF067F1BCB9}" srcOrd="1" destOrd="0" presId="urn:microsoft.com/office/officeart/2005/8/layout/chevron1"/>
    <dgm:cxn modelId="{B37433C0-877D-204B-A5FA-97367B979FE3}" type="presParOf" srcId="{C0408B00-B814-4A56-B05B-86ACD75BC3D1}" destId="{93DA37A9-05E1-47FE-9565-7097F76406E3}" srcOrd="2" destOrd="0" presId="urn:microsoft.com/office/officeart/2005/8/layout/chevron1"/>
    <dgm:cxn modelId="{63BE3E40-747B-964B-BE1F-CFDAA8D196CC}" type="presParOf" srcId="{C0408B00-B814-4A56-B05B-86ACD75BC3D1}" destId="{6B8B2CAC-FC91-4E02-9D23-56F09A3ED4EC}" srcOrd="3" destOrd="0" presId="urn:microsoft.com/office/officeart/2005/8/layout/chevron1"/>
    <dgm:cxn modelId="{4B7BAA5A-AE6B-E849-BD6C-09E73D63A94B}" type="presParOf" srcId="{C0408B00-B814-4A56-B05B-86ACD75BC3D1}" destId="{6335DE52-DAE2-4517-979D-429E47E110E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2D4490-73E5-41A5-A0F6-C43580D30AFB}">
      <dsp:nvSpPr>
        <dsp:cNvPr id="0" name=""/>
        <dsp:cNvSpPr/>
      </dsp:nvSpPr>
      <dsp:spPr>
        <a:xfrm>
          <a:off x="0" y="100060"/>
          <a:ext cx="2450143" cy="980057"/>
        </a:xfrm>
        <a:prstGeom prst="chevron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Preparación </a:t>
          </a:r>
          <a:endParaRPr lang="es-MX" sz="19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490029" y="100060"/>
        <a:ext cx="1470086" cy="980057"/>
      </dsp:txXfrm>
    </dsp:sp>
    <dsp:sp modelId="{93DA37A9-05E1-47FE-9565-7097F76406E3}">
      <dsp:nvSpPr>
        <dsp:cNvPr id="0" name=""/>
        <dsp:cNvSpPr/>
      </dsp:nvSpPr>
      <dsp:spPr>
        <a:xfrm>
          <a:off x="1944215" y="1108176"/>
          <a:ext cx="2450143" cy="980057"/>
        </a:xfrm>
        <a:prstGeom prst="chevron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Medición</a:t>
          </a:r>
          <a:endParaRPr lang="es-MX" sz="19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434244" y="1108176"/>
        <a:ext cx="1470086" cy="980057"/>
      </dsp:txXfrm>
    </dsp:sp>
    <dsp:sp modelId="{6335DE52-DAE2-4517-979D-429E47E110E9}">
      <dsp:nvSpPr>
        <dsp:cNvPr id="0" name=""/>
        <dsp:cNvSpPr/>
      </dsp:nvSpPr>
      <dsp:spPr>
        <a:xfrm>
          <a:off x="3888428" y="2116283"/>
          <a:ext cx="2450143" cy="980057"/>
        </a:xfrm>
        <a:prstGeom prst="chevron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Difusión</a:t>
          </a:r>
          <a:endParaRPr lang="es-MX" sz="19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4378457" y="2116283"/>
        <a:ext cx="1470086" cy="9800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49" cy="465138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134" y="0"/>
            <a:ext cx="3038648" cy="465138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D3ACBF6D-AACB-4650-A5D9-B6D9ADB76166}" type="datetime1">
              <a:rPr lang="es-MX"/>
              <a:pPr/>
              <a:t>02/05/2013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649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134" y="8829675"/>
            <a:ext cx="3038648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11280DB1-A8DB-4934-89C8-38AEAF2FB558}" type="slidenum">
              <a:rPr lang="es-MX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32514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49" cy="465138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134" y="0"/>
            <a:ext cx="3038648" cy="465138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205B568B-CCEC-4186-B4DE-FEB6832CF355}" type="datetime1">
              <a:rPr lang="es-MX"/>
              <a:pPr/>
              <a:t>02/05/2013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446" tIns="46223" rIns="92446" bIns="46223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MX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848" y="4416426"/>
            <a:ext cx="5608320" cy="4183063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649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134" y="8829675"/>
            <a:ext cx="3038648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06A833CE-0A13-4B61-A5ED-66BAEF3EC471}" type="slidenum">
              <a:rPr lang="es-MX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4704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4C92980-B13F-4A0E-8C6E-0774EB861643}" type="slidenum">
              <a:rPr lang="es-MX"/>
              <a:pPr/>
              <a:t>2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72D0BF8-1C97-4A86-9ADC-D8EF88F4428C}" type="slidenum">
              <a:rPr lang="es-MX"/>
              <a:pPr/>
              <a:t>3</a:t>
            </a:fld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57B90D-853A-44FB-9AEB-6FC2703AAC0C}" type="slidenum">
              <a:rPr lang="es-MX"/>
              <a:pPr/>
              <a:t>4</a:t>
            </a:fld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C7DA7F4-2CC7-443E-8DBA-CEECED87F3B6}" type="slidenum">
              <a:rPr lang="es-MX"/>
              <a:pPr/>
              <a:t>9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Franklin Gothic Book" charset="0"/>
            </a:endParaRPr>
          </a:p>
        </p:txBody>
      </p:sp>
      <p:sp>
        <p:nvSpPr>
          <p:cNvPr id="5" name="9 Rectángulo"/>
          <p:cNvSpPr/>
          <p:nvPr userDrawn="1"/>
        </p:nvSpPr>
        <p:spPr>
          <a:xfrm>
            <a:off x="4787900" y="6608763"/>
            <a:ext cx="3913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200" b="1">
                <a:solidFill>
                  <a:srgbClr val="0076A3"/>
                </a:solidFill>
                <a:latin typeface="Franklin Gothic Book" charset="0"/>
              </a:rPr>
              <a:t>Correo electrónico: cimtralegislativo.puebla@hotmail.com</a:t>
            </a:r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A04893-8D17-4E7C-95FC-82FCDCDD87C3}" type="datetime1">
              <a:rPr lang="es-MX"/>
              <a:pPr/>
              <a:t>02/05/2013</a:t>
            </a:fld>
            <a:endParaRPr lang="es-MX"/>
          </a:p>
        </p:txBody>
      </p:sp>
      <p:sp>
        <p:nvSpPr>
          <p:cNvPr id="7" name="14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229600" y="6473825"/>
            <a:ext cx="758825" cy="2476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Franklin Gothic Book" charset="0"/>
              </a:defRPr>
            </a:lvl1pPr>
          </a:lstStyle>
          <a:p>
            <a:fld id="{EE4F4036-B97F-402E-87E3-B7202D17448B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Rectángulo"/>
          <p:cNvSpPr/>
          <p:nvPr userDrawn="1"/>
        </p:nvSpPr>
        <p:spPr>
          <a:xfrm>
            <a:off x="3227388" y="3244850"/>
            <a:ext cx="268922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>
                <a:latin typeface="Franklin Gothic Book" charset="0"/>
              </a:rPr>
              <a:t>Correo electrónico: cimtra</a:t>
            </a:r>
          </a:p>
        </p:txBody>
      </p:sp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7D8AFB-C89F-4F4E-BE22-5033B98682DA}" type="datetime1">
              <a:rPr lang="es-MX"/>
              <a:pPr/>
              <a:t>02/05/2013</a:t>
            </a:fld>
            <a:endParaRPr lang="es-MX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229600" y="6473825"/>
            <a:ext cx="758825" cy="2476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Franklin Gothic Book" charset="0"/>
              </a:defRPr>
            </a:lvl1pPr>
          </a:lstStyle>
          <a:p>
            <a:fld id="{D9BFDADB-5B35-4355-B6C9-A5D7C460F9E9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Rectángulo"/>
          <p:cNvSpPr/>
          <p:nvPr userDrawn="1"/>
        </p:nvSpPr>
        <p:spPr>
          <a:xfrm>
            <a:off x="4787900" y="6535738"/>
            <a:ext cx="3913188" cy="2778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200" b="1">
                <a:solidFill>
                  <a:srgbClr val="0076A3"/>
                </a:solidFill>
                <a:latin typeface="Franklin Gothic Book" charset="0"/>
              </a:rPr>
              <a:t>Correo electrónico: cimtralegislativo.puebla@hotmail.com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22FE48-36E4-44E9-9A6F-A79B7F24AC6E}" type="datetime1">
              <a:rPr lang="es-MX"/>
              <a:pPr/>
              <a:t>02/05/2013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Franklin Gothic Book" charset="0"/>
            </a:endParaRPr>
          </a:p>
        </p:txBody>
      </p:sp>
      <p:sp>
        <p:nvSpPr>
          <p:cNvPr id="1029" name="7 Marcador de texto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C61AE"/>
                </a:solidFill>
                <a:latin typeface="Franklin Gothic Book" charset="0"/>
              </a:defRPr>
            </a:lvl1pPr>
          </a:lstStyle>
          <a:p>
            <a:fld id="{25AA4C3B-60D7-4F96-B4C9-5733A110FB6B}" type="datetime1">
              <a:rPr lang="es-MX"/>
              <a:pPr/>
              <a:t>02/05/2013</a:t>
            </a:fld>
            <a:endParaRPr lang="es-MX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Franklin Gothic Book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Franklin Gothic Book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ＭＳ Ｐゴシック" pitchFamily="34" charset="-128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ＭＳ Ｐゴシック" pitchFamily="34" charset="-128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ＭＳ Ｐゴシック" pitchFamily="34" charset="-128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ＭＳ Ｐゴシック" pitchFamily="34" charset="-128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ＭＳ Ｐゴシック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ＭＳ Ｐゴシック" pitchFamily="3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mailto:miguel.reyes@iberopuebla.edu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Ricardo.dorantes@iberopuebla.edu.mx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44450"/>
            <a:ext cx="2232025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4 Imag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5373216"/>
            <a:ext cx="10795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75" y="5373216"/>
            <a:ext cx="18002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173" name="Group 14"/>
          <p:cNvGrpSpPr>
            <a:grpSpLocks/>
          </p:cNvGrpSpPr>
          <p:nvPr/>
        </p:nvGrpSpPr>
        <p:grpSpPr bwMode="auto">
          <a:xfrm>
            <a:off x="4860032" y="5445224"/>
            <a:ext cx="1800200" cy="1008112"/>
            <a:chOff x="2744" y="3113"/>
            <a:chExt cx="1043" cy="725"/>
          </a:xfrm>
        </p:grpSpPr>
        <p:pic>
          <p:nvPicPr>
            <p:cNvPr id="7177" name="Picture 1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36" y="3113"/>
              <a:ext cx="434" cy="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78" name="Text Box 16"/>
            <p:cNvSpPr txBox="1">
              <a:spLocks noChangeArrowheads="1"/>
            </p:cNvSpPr>
            <p:nvPr/>
          </p:nvSpPr>
          <p:spPr bwMode="auto">
            <a:xfrm>
              <a:off x="2744" y="3612"/>
              <a:ext cx="1043" cy="22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50000"/>
                </a:lnSpc>
                <a:spcBef>
                  <a:spcPct val="30000"/>
                </a:spcBef>
              </a:pPr>
              <a:r>
                <a:rPr lang="es-ES_tradnl" sz="800">
                  <a:solidFill>
                    <a:srgbClr val="CC3300"/>
                  </a:solidFill>
                  <a:latin typeface="Tempus Sans ITC" pitchFamily="82" charset="0"/>
                </a:rPr>
                <a:t>F</a:t>
              </a:r>
              <a:r>
                <a:rPr lang="es-ES_tradnl" sz="800">
                  <a:latin typeface="FranklinGothic" charset="0"/>
                </a:rPr>
                <a:t>undación para el </a:t>
              </a:r>
              <a:r>
                <a:rPr lang="es-ES_tradnl" sz="800">
                  <a:solidFill>
                    <a:srgbClr val="CC3300"/>
                  </a:solidFill>
                  <a:latin typeface="Tempus Sans ITC" pitchFamily="82" charset="0"/>
                </a:rPr>
                <a:t>D</a:t>
              </a:r>
              <a:r>
                <a:rPr lang="es-ES_tradnl" sz="800">
                  <a:latin typeface="FranklinGothic" charset="0"/>
                </a:rPr>
                <a:t>esarrollo </a:t>
              </a:r>
              <a:r>
                <a:rPr lang="es-ES_tradnl" sz="800">
                  <a:solidFill>
                    <a:srgbClr val="CC3300"/>
                  </a:solidFill>
                  <a:latin typeface="Tempus Sans ITC" pitchFamily="82" charset="0"/>
                </a:rPr>
                <a:t>M</a:t>
              </a:r>
              <a:r>
                <a:rPr lang="es-ES_tradnl" sz="800">
                  <a:latin typeface="FranklinGothic" charset="0"/>
                </a:rPr>
                <a:t>unicipal </a:t>
              </a:r>
              <a:r>
                <a:rPr lang="es-ES_tradnl" sz="800">
                  <a:solidFill>
                    <a:srgbClr val="CC3300"/>
                  </a:solidFill>
                  <a:latin typeface="Tempus Sans ITC" pitchFamily="82" charset="0"/>
                </a:rPr>
                <a:t>S</a:t>
              </a:r>
              <a:r>
                <a:rPr lang="es-ES_tradnl" sz="800">
                  <a:latin typeface="FranklinGothic" charset="0"/>
                </a:rPr>
                <a:t>ustentable A.C.</a:t>
              </a:r>
              <a:r>
                <a:rPr lang="es-ES_tradnl" sz="2400">
                  <a:latin typeface="FranklinGothic" charset="0"/>
                </a:rPr>
                <a:t> </a:t>
              </a:r>
            </a:p>
          </p:txBody>
        </p:sp>
      </p:grpSp>
      <p:sp>
        <p:nvSpPr>
          <p:cNvPr id="10" name="9 CuadroTexto"/>
          <p:cNvSpPr txBox="1">
            <a:spLocks noChangeArrowheads="1"/>
          </p:cNvSpPr>
          <p:nvPr/>
        </p:nvSpPr>
        <p:spPr bwMode="auto">
          <a:xfrm>
            <a:off x="1403350" y="1916832"/>
            <a:ext cx="66246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MX" sz="3000" b="1" dirty="0">
              <a:solidFill>
                <a:srgbClr val="06686D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algn="ctr"/>
            <a:r>
              <a:rPr lang="es-MX" sz="3000" b="1" dirty="0">
                <a:solidFill>
                  <a:srgbClr val="06686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Colectivo CIMTRA Puebla-Tlaxcala</a:t>
            </a: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0" y="2922438"/>
            <a:ext cx="9072563" cy="209073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/>
            <a:r>
              <a:rPr lang="es-MX" sz="2500" b="1" dirty="0">
                <a:solidFill>
                  <a:srgbClr val="06686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Evaluación a </a:t>
            </a:r>
            <a:r>
              <a:rPr lang="es-MX" sz="2500" b="1" dirty="0" smtClean="0">
                <a:solidFill>
                  <a:srgbClr val="06686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la LVIII</a:t>
            </a:r>
            <a:endParaRPr lang="es-MX" sz="2500" b="1" dirty="0">
              <a:solidFill>
                <a:srgbClr val="06686D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algn="ctr"/>
            <a:r>
              <a:rPr lang="es-MX" sz="2500" b="1" dirty="0" smtClean="0">
                <a:solidFill>
                  <a:srgbClr val="06686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Legislatura </a:t>
            </a:r>
            <a:r>
              <a:rPr lang="es-MX" sz="2500" b="1" dirty="0">
                <a:solidFill>
                  <a:srgbClr val="06686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del Estado de Puebla</a:t>
            </a:r>
            <a:br>
              <a:rPr lang="es-MX" sz="2500" b="1" dirty="0">
                <a:solidFill>
                  <a:srgbClr val="06686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</a:br>
            <a:endParaRPr lang="es-MX" sz="2500" b="1" dirty="0">
              <a:solidFill>
                <a:srgbClr val="06686D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7176" name="15 CuadroTexto"/>
          <p:cNvSpPr txBox="1">
            <a:spLocks noChangeArrowheads="1"/>
          </p:cNvSpPr>
          <p:nvPr/>
        </p:nvSpPr>
        <p:spPr bwMode="auto">
          <a:xfrm>
            <a:off x="2428875" y="4459288"/>
            <a:ext cx="4643438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3000" b="1" dirty="0" smtClean="0">
                <a:cs typeface="Arial" pitchFamily="34" charset="0"/>
              </a:rPr>
              <a:t>Abril 2013</a:t>
            </a:r>
            <a:endParaRPr lang="es-MX" sz="3000" b="1" dirty="0"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2263" y="5445224"/>
            <a:ext cx="1034113" cy="107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3087688" y="284163"/>
            <a:ext cx="4579937" cy="1704975"/>
            <a:chOff x="2335" y="270"/>
            <a:chExt cx="2885" cy="1074"/>
          </a:xfrm>
        </p:grpSpPr>
        <p:sp>
          <p:nvSpPr>
            <p:cNvPr id="8205" name="Rectangle 8"/>
            <p:cNvSpPr>
              <a:spLocks noChangeArrowheads="1"/>
            </p:cNvSpPr>
            <p:nvPr/>
          </p:nvSpPr>
          <p:spPr bwMode="auto">
            <a:xfrm>
              <a:off x="3224" y="270"/>
              <a:ext cx="1996" cy="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s-ES_tradnl" sz="3000" u="sng">
                  <a:solidFill>
                    <a:srgbClr val="000099"/>
                  </a:solidFill>
                  <a:latin typeface="Franklin Gothic Book" charset="0"/>
                </a:rPr>
                <a:t>¿Qué es?</a:t>
              </a:r>
              <a:r>
                <a:rPr lang="es-ES_tradnl" sz="3000">
                  <a:solidFill>
                    <a:srgbClr val="000099"/>
                  </a:solidFill>
                  <a:latin typeface="Franklin Gothic Book" charset="0"/>
                </a:rPr>
                <a:t>      </a:t>
              </a:r>
              <a:r>
                <a:rPr lang="es-ES_tradnl" sz="3000">
                  <a:solidFill>
                    <a:srgbClr val="990000"/>
                  </a:solidFill>
                  <a:latin typeface="Franklin Gothic Book" charset="0"/>
                </a:rPr>
                <a:t> </a:t>
              </a:r>
            </a:p>
            <a:p>
              <a:pPr algn="ctr" eaLnBrk="0" hangingPunct="0">
                <a:spcBef>
                  <a:spcPct val="50000"/>
                </a:spcBef>
              </a:pPr>
              <a:r>
                <a:rPr lang="es-ES_tradnl" sz="2000">
                  <a:solidFill>
                    <a:srgbClr val="990000"/>
                  </a:solidFill>
                  <a:latin typeface="Franklin Gothic Book" charset="0"/>
                </a:rPr>
                <a:t>Un grupo de organizaciones civiles en alianza voluntaria</a:t>
              </a:r>
            </a:p>
          </p:txBody>
        </p:sp>
        <p:sp>
          <p:nvSpPr>
            <p:cNvPr id="8206" name="AutoShape 10"/>
            <p:cNvSpPr>
              <a:spLocks noChangeArrowheads="1"/>
            </p:cNvSpPr>
            <p:nvPr/>
          </p:nvSpPr>
          <p:spPr bwMode="auto">
            <a:xfrm>
              <a:off x="2335" y="437"/>
              <a:ext cx="726" cy="907"/>
            </a:xfrm>
            <a:prstGeom prst="rightArrow">
              <a:avLst>
                <a:gd name="adj1" fmla="val 47296"/>
                <a:gd name="adj2" fmla="val 67181"/>
              </a:avLst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4572000" y="2852738"/>
            <a:ext cx="4176713" cy="2584450"/>
            <a:chOff x="2880" y="2383"/>
            <a:chExt cx="2313" cy="1564"/>
          </a:xfrm>
        </p:grpSpPr>
        <p:sp>
          <p:nvSpPr>
            <p:cNvPr id="7180" name="Rectangle 16"/>
            <p:cNvSpPr>
              <a:spLocks noChangeArrowheads="1"/>
            </p:cNvSpPr>
            <p:nvPr/>
          </p:nvSpPr>
          <p:spPr bwMode="auto">
            <a:xfrm>
              <a:off x="3380" y="2383"/>
              <a:ext cx="1813" cy="1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s-MX" sz="3200" u="sng">
                  <a:solidFill>
                    <a:srgbClr val="000099"/>
                  </a:solidFill>
                  <a:latin typeface="Franklin Gothic Book" charset="0"/>
                </a:rPr>
                <a:t>¿Cómo?</a:t>
              </a:r>
              <a:r>
                <a:rPr lang="es-MX">
                  <a:solidFill>
                    <a:srgbClr val="990000"/>
                  </a:solidFill>
                  <a:latin typeface="Franklin Gothic Book" charset="0"/>
                </a:rPr>
                <a:t> </a:t>
              </a:r>
            </a:p>
            <a:p>
              <a:pPr algn="ctr" eaLnBrk="0" hangingPunct="0">
                <a:spcBef>
                  <a:spcPct val="50000"/>
                </a:spcBef>
              </a:pPr>
              <a:r>
                <a:rPr lang="es-MX" sz="2000">
                  <a:solidFill>
                    <a:srgbClr val="990000"/>
                  </a:solidFill>
                  <a:latin typeface="Franklin Gothic Book" charset="0"/>
                </a:rPr>
                <a:t>Mediante la aplicación y procesamiento de herramientas de evaluación: </a:t>
              </a:r>
            </a:p>
            <a:p>
              <a:pPr algn="ctr" eaLnBrk="0" hangingPunct="0">
                <a:spcBef>
                  <a:spcPct val="50000"/>
                </a:spcBef>
                <a:buFont typeface="Arial" pitchFamily="34" charset="0"/>
                <a:buChar char="•"/>
              </a:pPr>
              <a:r>
                <a:rPr lang="es-MX" sz="2000" b="1" u="sng">
                  <a:solidFill>
                    <a:srgbClr val="99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Franklin Gothic Book" charset="0"/>
                </a:rPr>
                <a:t>CIMTRA – Municipal</a:t>
              </a:r>
            </a:p>
            <a:p>
              <a:pPr algn="ctr" eaLnBrk="0" hangingPunct="0">
                <a:spcBef>
                  <a:spcPct val="50000"/>
                </a:spcBef>
                <a:buFont typeface="Arial" pitchFamily="34" charset="0"/>
                <a:buChar char="•"/>
              </a:pPr>
              <a:r>
                <a:rPr lang="es-MX" sz="2000" b="1" u="sng">
                  <a:solidFill>
                    <a:srgbClr val="99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Franklin Gothic Book" charset="0"/>
                </a:rPr>
                <a:t>CIMTRA- Legislativo</a:t>
              </a:r>
            </a:p>
          </p:txBody>
        </p:sp>
        <p:sp>
          <p:nvSpPr>
            <p:cNvPr id="8204" name="AutoShape 17"/>
            <p:cNvSpPr>
              <a:spLocks noChangeArrowheads="1"/>
            </p:cNvSpPr>
            <p:nvPr/>
          </p:nvSpPr>
          <p:spPr bwMode="auto">
            <a:xfrm>
              <a:off x="2880" y="2614"/>
              <a:ext cx="454" cy="907"/>
            </a:xfrm>
            <a:prstGeom prst="rightArrow">
              <a:avLst>
                <a:gd name="adj1" fmla="val 47296"/>
                <a:gd name="adj2" fmla="val 67181"/>
              </a:avLst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466725" y="2087563"/>
            <a:ext cx="6913563" cy="2879725"/>
            <a:chOff x="294" y="1616"/>
            <a:chExt cx="4355" cy="1814"/>
          </a:xfrm>
        </p:grpSpPr>
        <p:sp>
          <p:nvSpPr>
            <p:cNvPr id="8198" name="Rectangle 11"/>
            <p:cNvSpPr>
              <a:spLocks noChangeArrowheads="1"/>
            </p:cNvSpPr>
            <p:nvPr/>
          </p:nvSpPr>
          <p:spPr bwMode="auto">
            <a:xfrm>
              <a:off x="294" y="2189"/>
              <a:ext cx="2495" cy="1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s-ES_tradnl" sz="3200" u="sng">
                  <a:solidFill>
                    <a:srgbClr val="000099"/>
                  </a:solidFill>
                  <a:latin typeface="Franklin Gothic Book" charset="0"/>
                </a:rPr>
                <a:t>¿Su objetivo?</a:t>
              </a:r>
              <a:r>
                <a:rPr lang="es-ES_tradnl">
                  <a:solidFill>
                    <a:srgbClr val="990000"/>
                  </a:solidFill>
                  <a:latin typeface="Franklin Gothic Book" charset="0"/>
                </a:rPr>
                <a:t> </a:t>
              </a:r>
            </a:p>
            <a:p>
              <a:pPr algn="ctr" eaLnBrk="0" hangingPunct="0">
                <a:spcBef>
                  <a:spcPct val="50000"/>
                </a:spcBef>
              </a:pPr>
              <a:r>
                <a:rPr lang="es-ES" sz="2000">
                  <a:solidFill>
                    <a:srgbClr val="990000"/>
                  </a:solidFill>
                  <a:latin typeface="Franklin Gothic Book" charset="0"/>
                </a:rPr>
                <a:t>Evaluar  y fomentar la transparencia en los gobiernos locales…para mejorar el marco normativo en la materia</a:t>
              </a:r>
            </a:p>
          </p:txBody>
        </p:sp>
        <p:grpSp>
          <p:nvGrpSpPr>
            <p:cNvPr id="8199" name="Group 26"/>
            <p:cNvGrpSpPr>
              <a:grpSpLocks/>
            </p:cNvGrpSpPr>
            <p:nvPr/>
          </p:nvGrpSpPr>
          <p:grpSpPr bwMode="auto">
            <a:xfrm>
              <a:off x="702" y="1616"/>
              <a:ext cx="3947" cy="409"/>
              <a:chOff x="702" y="1616"/>
              <a:chExt cx="3947" cy="409"/>
            </a:xfrm>
          </p:grpSpPr>
          <p:sp>
            <p:nvSpPr>
              <p:cNvPr id="8200" name="Rectangle 19"/>
              <p:cNvSpPr>
                <a:spLocks noChangeArrowheads="1"/>
              </p:cNvSpPr>
              <p:nvPr/>
            </p:nvSpPr>
            <p:spPr bwMode="auto">
              <a:xfrm>
                <a:off x="975" y="1752"/>
                <a:ext cx="3674" cy="91"/>
              </a:xfrm>
              <a:prstGeom prst="rect">
                <a:avLst/>
              </a:prstGeom>
              <a:solidFill>
                <a:srgbClr val="FF9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8201" name="Rectangle 21"/>
              <p:cNvSpPr>
                <a:spLocks noChangeArrowheads="1"/>
              </p:cNvSpPr>
              <p:nvPr/>
            </p:nvSpPr>
            <p:spPr bwMode="auto">
              <a:xfrm>
                <a:off x="4014" y="1616"/>
                <a:ext cx="635" cy="227"/>
              </a:xfrm>
              <a:prstGeom prst="rect">
                <a:avLst/>
              </a:prstGeom>
              <a:solidFill>
                <a:srgbClr val="FF9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8202" name="AutoShape 22"/>
              <p:cNvSpPr>
                <a:spLocks noChangeArrowheads="1"/>
              </p:cNvSpPr>
              <p:nvPr/>
            </p:nvSpPr>
            <p:spPr bwMode="auto">
              <a:xfrm rot="5400000">
                <a:off x="1019" y="1435"/>
                <a:ext cx="273" cy="907"/>
              </a:xfrm>
              <a:prstGeom prst="rightArrow">
                <a:avLst>
                  <a:gd name="adj1" fmla="val 47528"/>
                  <a:gd name="adj2" fmla="val 49454"/>
                </a:avLst>
              </a:prstGeom>
              <a:solidFill>
                <a:srgbClr val="FF9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</p:grpSp>
      </p:grpSp>
      <p:pic>
        <p:nvPicPr>
          <p:cNvPr id="8197" name="Picture 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333375"/>
            <a:ext cx="1755775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CuadroTexto"/>
          <p:cNvSpPr txBox="1">
            <a:spLocks noChangeArrowheads="1"/>
          </p:cNvSpPr>
          <p:nvPr/>
        </p:nvSpPr>
        <p:spPr bwMode="auto">
          <a:xfrm>
            <a:off x="539750" y="188913"/>
            <a:ext cx="8208963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500" b="1">
                <a:solidFill>
                  <a:srgbClr val="06686D"/>
                </a:solidFill>
                <a:latin typeface="Franklin Gothic Book" charset="0"/>
              </a:rPr>
              <a:t>Cobertura a nivel nacional </a:t>
            </a:r>
          </a:p>
          <a:p>
            <a:pPr algn="ctr"/>
            <a:r>
              <a:rPr lang="es-MX" sz="2500" b="1">
                <a:solidFill>
                  <a:srgbClr val="06686D"/>
                </a:solidFill>
                <a:latin typeface="Franklin Gothic Book" charset="0"/>
              </a:rPr>
              <a:t>Herramienta CIMTRA - Legislativo</a:t>
            </a:r>
          </a:p>
        </p:txBody>
      </p:sp>
      <p:pic>
        <p:nvPicPr>
          <p:cNvPr id="12291" name="Picture 2" descr="http://www.catalogosdorados.com/mexico/mapa_mexico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412651"/>
            <a:ext cx="6192838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437112"/>
            <a:ext cx="215900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3" name="11 CuadroTexto"/>
          <p:cNvSpPr txBox="1">
            <a:spLocks noChangeArrowheads="1"/>
          </p:cNvSpPr>
          <p:nvPr/>
        </p:nvSpPr>
        <p:spPr bwMode="auto">
          <a:xfrm>
            <a:off x="6430392" y="1509752"/>
            <a:ext cx="267811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 2" pitchFamily="18" charset="2"/>
              <a:buChar char="R"/>
            </a:pPr>
            <a:r>
              <a:rPr lang="es-MX" sz="2000" dirty="0">
                <a:solidFill>
                  <a:srgbClr val="06686D"/>
                </a:solidFill>
                <a:latin typeface="Franklin Gothic Book" charset="0"/>
              </a:rPr>
              <a:t>Jalisco</a:t>
            </a:r>
          </a:p>
          <a:p>
            <a:pPr>
              <a:buFont typeface="Wingdings 2" pitchFamily="18" charset="2"/>
              <a:buChar char="R"/>
            </a:pPr>
            <a:r>
              <a:rPr lang="es-MX" sz="2000" dirty="0" smtClean="0">
                <a:solidFill>
                  <a:srgbClr val="06686D"/>
                </a:solidFill>
                <a:latin typeface="Franklin Gothic Book" charset="0"/>
              </a:rPr>
              <a:t>Puebla</a:t>
            </a:r>
            <a:endParaRPr lang="es-MX" sz="2000" dirty="0">
              <a:solidFill>
                <a:srgbClr val="06686D"/>
              </a:solidFill>
              <a:latin typeface="Franklin Gothic Book" charset="0"/>
            </a:endParaRPr>
          </a:p>
          <a:p>
            <a:pPr>
              <a:buFont typeface="Wingdings 2" pitchFamily="18" charset="2"/>
              <a:buChar char="R"/>
            </a:pPr>
            <a:r>
              <a:rPr lang="es-MX" sz="2000" dirty="0" smtClean="0">
                <a:solidFill>
                  <a:srgbClr val="06686D"/>
                </a:solidFill>
                <a:latin typeface="Franklin Gothic Book" charset="0"/>
              </a:rPr>
              <a:t>Chihuahua</a:t>
            </a:r>
            <a:endParaRPr lang="es-MX" sz="2000" dirty="0">
              <a:solidFill>
                <a:srgbClr val="06686D"/>
              </a:solidFill>
              <a:latin typeface="Franklin Gothic Book" charset="0"/>
            </a:endParaRPr>
          </a:p>
          <a:p>
            <a:pPr>
              <a:buFont typeface="Wingdings 2" pitchFamily="18" charset="2"/>
              <a:buChar char="R"/>
            </a:pPr>
            <a:r>
              <a:rPr lang="es-MX" sz="2000" dirty="0">
                <a:solidFill>
                  <a:srgbClr val="06686D"/>
                </a:solidFill>
                <a:latin typeface="Franklin Gothic Book" charset="0"/>
              </a:rPr>
              <a:t>Querétaro</a:t>
            </a:r>
          </a:p>
          <a:p>
            <a:endParaRPr lang="es-MX" sz="2000" dirty="0">
              <a:solidFill>
                <a:srgbClr val="06686D"/>
              </a:solidFill>
              <a:latin typeface="Franklin Gothic Book" charset="0"/>
            </a:endParaRPr>
          </a:p>
        </p:txBody>
      </p:sp>
      <p:pic>
        <p:nvPicPr>
          <p:cNvPr id="1229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2420888"/>
            <a:ext cx="2143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413" y="4221163"/>
            <a:ext cx="215900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4581525"/>
            <a:ext cx="21590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395288" y="1988840"/>
            <a:ext cx="835342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s-MX" sz="2000" dirty="0" smtClean="0">
                <a:latin typeface="Franklin Gothic Medium" pitchFamily="34" charset="0"/>
              </a:rPr>
              <a:t>Es la cualidad que adquiere todo ejercicio de gobierno cuando sus acciones, decisiones y recursos se encuentran documentados y a la vista de cualquier persona de manera permanente, sencilla, expedita y sin necesidad de ser requeridos.</a:t>
            </a:r>
          </a:p>
          <a:p>
            <a:pPr algn="just"/>
            <a:r>
              <a:rPr lang="es-MX" sz="2000" dirty="0" smtClean="0">
                <a:latin typeface="Franklin Gothic Medium" pitchFamily="34" charset="0"/>
              </a:rPr>
              <a:t>Nuestros representantes en el congreso gobiernan, por lo tanto deseamos que su ejercicio sea transparente.</a:t>
            </a:r>
            <a:endParaRPr lang="es-MX" sz="2000" dirty="0">
              <a:latin typeface="Franklin Gothic Medium" pitchFamily="34" charset="0"/>
            </a:endParaRPr>
          </a:p>
        </p:txBody>
      </p:sp>
      <p:sp>
        <p:nvSpPr>
          <p:cNvPr id="9220" name="3 CuadroTexto"/>
          <p:cNvSpPr txBox="1">
            <a:spLocks noChangeArrowheads="1"/>
          </p:cNvSpPr>
          <p:nvPr/>
        </p:nvSpPr>
        <p:spPr bwMode="auto">
          <a:xfrm>
            <a:off x="1331913" y="396875"/>
            <a:ext cx="61928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3000" b="1">
                <a:solidFill>
                  <a:srgbClr val="06686D"/>
                </a:solidFill>
                <a:latin typeface="Franklin Gothic Book" charset="0"/>
              </a:rPr>
              <a:t>¿QUÉ ES </a:t>
            </a:r>
            <a:r>
              <a:rPr lang="es-MX" sz="3000" b="1" u="sng">
                <a:solidFill>
                  <a:srgbClr val="06686D"/>
                </a:solidFill>
                <a:latin typeface="Franklin Gothic Book" charset="0"/>
              </a:rPr>
              <a:t>TRANSPARENCIA</a:t>
            </a:r>
            <a:r>
              <a:rPr lang="es-MX" sz="3000" b="1">
                <a:solidFill>
                  <a:srgbClr val="06686D"/>
                </a:solidFill>
                <a:latin typeface="Franklin Gothic Book" charset="0"/>
              </a:rPr>
              <a:t> PARA EL COLECTIVO CIMTRA?</a:t>
            </a:r>
          </a:p>
        </p:txBody>
      </p:sp>
      <p:cxnSp>
        <p:nvCxnSpPr>
          <p:cNvPr id="6" name="5 Conector recto"/>
          <p:cNvCxnSpPr/>
          <p:nvPr/>
        </p:nvCxnSpPr>
        <p:spPr>
          <a:xfrm>
            <a:off x="714375" y="4143375"/>
            <a:ext cx="7786688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1" name="6 CuadroTexto"/>
          <p:cNvSpPr txBox="1">
            <a:spLocks noChangeArrowheads="1"/>
          </p:cNvSpPr>
          <p:nvPr/>
        </p:nvSpPr>
        <p:spPr bwMode="auto">
          <a:xfrm>
            <a:off x="971550" y="4437063"/>
            <a:ext cx="7143750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500" b="1" dirty="0">
                <a:latin typeface="Franklin Gothic Book" charset="0"/>
              </a:rPr>
              <a:t>HERRAMIENTA UTILIZADA PARA MEDIR LA TRANSPARENCIA:</a:t>
            </a:r>
          </a:p>
        </p:txBody>
      </p:sp>
      <p:sp>
        <p:nvSpPr>
          <p:cNvPr id="14342" name="7 Rectángulo"/>
          <p:cNvSpPr>
            <a:spLocks noChangeArrowheads="1"/>
          </p:cNvSpPr>
          <p:nvPr/>
        </p:nvSpPr>
        <p:spPr bwMode="auto">
          <a:xfrm>
            <a:off x="2916238" y="5508625"/>
            <a:ext cx="3384550" cy="4762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500">
                <a:latin typeface="Franklin Gothic Book" charset="0"/>
              </a:rPr>
              <a:t>CIMTRA - Legislativo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850" y="2147888"/>
            <a:ext cx="8640763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endParaRPr lang="es-MX" sz="2000" dirty="0">
              <a:cs typeface="Arial" pitchFamily="34" charset="0"/>
            </a:endParaRPr>
          </a:p>
          <a:p>
            <a:pPr algn="just" eaLnBrk="0" hangingPunct="0"/>
            <a:r>
              <a:rPr lang="es-ES_tradnl" sz="2000" dirty="0">
                <a:ea typeface="Times New Roman" pitchFamily="18" charset="0"/>
              </a:rPr>
              <a:t>La herramienta CIMTRA-Legislativo, </a:t>
            </a:r>
            <a:r>
              <a:rPr lang="es-ES_tradnl" sz="2000" i="1" dirty="0"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</a:rPr>
              <a:t>es un instrumento que mide la transparencia proactiva</a:t>
            </a:r>
            <a:r>
              <a:rPr lang="es-ES_tradnl" sz="2000" dirty="0">
                <a:ea typeface="Times New Roman" pitchFamily="18" charset="0"/>
              </a:rPr>
              <a:t> de los congresos locales, es decir, la información pública que las legislaturas ponen de manera accesible y actualizada a toda persona.</a:t>
            </a:r>
            <a:endParaRPr lang="es-ES_tradnl" sz="2000" dirty="0">
              <a:cs typeface="Arial" pitchFamily="34" charset="0"/>
            </a:endParaRPr>
          </a:p>
        </p:txBody>
      </p:sp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215900" y="1579563"/>
            <a:ext cx="8820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500" b="1">
                <a:solidFill>
                  <a:srgbClr val="06686D"/>
                </a:solidFill>
                <a:cs typeface="Arial" pitchFamily="34" charset="0"/>
              </a:rPr>
              <a:t>¿Qué es la Herramienta CIMTRA- Legislativo?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467171" y="2054165"/>
            <a:ext cx="8569325" cy="324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es-MX" sz="2500" dirty="0">
              <a:cs typeface="Arial" pitchFamily="34" charset="0"/>
            </a:endParaRPr>
          </a:p>
          <a:p>
            <a:pPr algn="just" eaLnBrk="0" hangingPunct="0"/>
            <a:r>
              <a:rPr lang="es-ES_tradnl" sz="2000" dirty="0">
                <a:ea typeface="Times New Roman" pitchFamily="18" charset="0"/>
              </a:rPr>
              <a:t>Aquella que tiene que </a:t>
            </a:r>
            <a:r>
              <a:rPr lang="es-ES_tradnl" sz="2000" dirty="0" smtClean="0">
                <a:ea typeface="Times New Roman" pitchFamily="18" charset="0"/>
              </a:rPr>
              <a:t>ver con :</a:t>
            </a:r>
          </a:p>
          <a:p>
            <a:pPr algn="just" eaLnBrk="0" hangingPunct="0"/>
            <a:endParaRPr lang="es-ES_tradnl" sz="2000" dirty="0" smtClean="0">
              <a:ea typeface="Times New Roman" pitchFamily="18" charset="0"/>
            </a:endParaRPr>
          </a:p>
          <a:p>
            <a:pPr lvl="1" algn="just" eaLnBrk="0" hangingPunct="0">
              <a:buFont typeface="Wingdings" pitchFamily="2" charset="2"/>
              <a:buChar char="q"/>
            </a:pPr>
            <a:r>
              <a:rPr lang="es-ES_tradnl" sz="2000" dirty="0" smtClean="0">
                <a:ea typeface="Times New Roman" pitchFamily="18" charset="0"/>
              </a:rPr>
              <a:t>La </a:t>
            </a:r>
            <a:r>
              <a:rPr lang="es-ES_tradnl" sz="2000" dirty="0">
                <a:ea typeface="Times New Roman" pitchFamily="18" charset="0"/>
              </a:rPr>
              <a:t>estructura del congreso </a:t>
            </a:r>
            <a:r>
              <a:rPr lang="es-ES_tradnl" sz="2000" dirty="0" smtClean="0">
                <a:ea typeface="Times New Roman" pitchFamily="18" charset="0"/>
              </a:rPr>
              <a:t>local</a:t>
            </a:r>
          </a:p>
          <a:p>
            <a:pPr lvl="1" algn="just" eaLnBrk="0" hangingPunct="0">
              <a:buFont typeface="Wingdings" pitchFamily="2" charset="2"/>
              <a:buChar char="q"/>
            </a:pPr>
            <a:r>
              <a:rPr lang="es-ES_tradnl" sz="2000" dirty="0" smtClean="0">
                <a:ea typeface="Times New Roman" pitchFamily="18" charset="0"/>
              </a:rPr>
              <a:t>El </a:t>
            </a:r>
            <a:r>
              <a:rPr lang="es-ES_tradnl" sz="2000" dirty="0">
                <a:ea typeface="Times New Roman" pitchFamily="18" charset="0"/>
              </a:rPr>
              <a:t>desempeño legislativo, </a:t>
            </a:r>
            <a:endParaRPr lang="es-ES_tradnl" sz="2000" dirty="0" smtClean="0">
              <a:ea typeface="Times New Roman" pitchFamily="18" charset="0"/>
            </a:endParaRPr>
          </a:p>
          <a:p>
            <a:pPr lvl="1" algn="just" eaLnBrk="0" hangingPunct="0">
              <a:buFont typeface="Wingdings" pitchFamily="2" charset="2"/>
              <a:buChar char="q"/>
            </a:pPr>
            <a:r>
              <a:rPr lang="es-ES_tradnl" sz="2000" dirty="0" smtClean="0">
                <a:ea typeface="Times New Roman" pitchFamily="18" charset="0"/>
              </a:rPr>
              <a:t>La </a:t>
            </a:r>
            <a:r>
              <a:rPr lang="es-ES_tradnl" sz="2000" dirty="0">
                <a:ea typeface="Times New Roman" pitchFamily="18" charset="0"/>
              </a:rPr>
              <a:t>documentación legislativa, </a:t>
            </a:r>
            <a:endParaRPr lang="es-ES_tradnl" sz="2000" dirty="0" smtClean="0">
              <a:ea typeface="Times New Roman" pitchFamily="18" charset="0"/>
            </a:endParaRPr>
          </a:p>
          <a:p>
            <a:pPr lvl="1" algn="just" eaLnBrk="0" hangingPunct="0">
              <a:buFont typeface="Wingdings" pitchFamily="2" charset="2"/>
              <a:buChar char="q"/>
            </a:pPr>
            <a:r>
              <a:rPr lang="es-ES_tradnl" sz="2000" dirty="0" smtClean="0">
                <a:ea typeface="Times New Roman" pitchFamily="18" charset="0"/>
              </a:rPr>
              <a:t>Los </a:t>
            </a:r>
            <a:r>
              <a:rPr lang="es-ES_tradnl" sz="2000" dirty="0">
                <a:ea typeface="Times New Roman" pitchFamily="18" charset="0"/>
              </a:rPr>
              <a:t>gastos derivados de su </a:t>
            </a:r>
            <a:r>
              <a:rPr lang="es-ES_tradnl" sz="2000" dirty="0" smtClean="0">
                <a:ea typeface="Times New Roman" pitchFamily="18" charset="0"/>
              </a:rPr>
              <a:t>operación</a:t>
            </a:r>
          </a:p>
          <a:p>
            <a:pPr lvl="1" algn="just" eaLnBrk="0" hangingPunct="0">
              <a:buFont typeface="Wingdings" pitchFamily="2" charset="2"/>
              <a:buChar char="q"/>
            </a:pPr>
            <a:r>
              <a:rPr lang="es-ES_tradnl" sz="2000" dirty="0" smtClean="0">
                <a:ea typeface="Times New Roman" pitchFamily="18" charset="0"/>
              </a:rPr>
              <a:t>La </a:t>
            </a:r>
            <a:r>
              <a:rPr lang="es-ES_tradnl" sz="2000" dirty="0">
                <a:ea typeface="Times New Roman" pitchFamily="18" charset="0"/>
              </a:rPr>
              <a:t>administración y control interno </a:t>
            </a:r>
            <a:r>
              <a:rPr lang="es-ES_tradnl" sz="2000" dirty="0" smtClean="0">
                <a:ea typeface="Times New Roman" pitchFamily="18" charset="0"/>
              </a:rPr>
              <a:t>del congreso</a:t>
            </a:r>
          </a:p>
          <a:p>
            <a:pPr lvl="1" algn="just" eaLnBrk="0" hangingPunct="0">
              <a:buFont typeface="Wingdings" pitchFamily="2" charset="2"/>
              <a:buChar char="q"/>
            </a:pPr>
            <a:r>
              <a:rPr lang="es-ES_tradnl" sz="2000" dirty="0" smtClean="0">
                <a:ea typeface="Times New Roman" pitchFamily="18" charset="0"/>
              </a:rPr>
              <a:t>La </a:t>
            </a:r>
            <a:r>
              <a:rPr lang="es-ES_tradnl" sz="2000" dirty="0">
                <a:ea typeface="Times New Roman" pitchFamily="18" charset="0"/>
              </a:rPr>
              <a:t>vinculación con los </a:t>
            </a:r>
            <a:r>
              <a:rPr lang="es-ES_tradnl" sz="2000" dirty="0" smtClean="0">
                <a:ea typeface="Times New Roman" pitchFamily="18" charset="0"/>
              </a:rPr>
              <a:t>ciudadanos</a:t>
            </a:r>
            <a:endParaRPr lang="es-MX" sz="2000" dirty="0">
              <a:cs typeface="Arial" pitchFamily="34" charset="0"/>
            </a:endParaRPr>
          </a:p>
          <a:p>
            <a:pPr algn="just" eaLnBrk="0" hangingPunct="0"/>
            <a:endParaRPr lang="es-MX" sz="2000" dirty="0">
              <a:cs typeface="Arial" pitchFamily="34" charset="0"/>
            </a:endParaRPr>
          </a:p>
        </p:txBody>
      </p:sp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251520" y="1196752"/>
            <a:ext cx="8713788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500" b="1" dirty="0">
                <a:solidFill>
                  <a:srgbClr val="06686D"/>
                </a:solidFill>
                <a:cs typeface="Arial" pitchFamily="34" charset="0"/>
              </a:rPr>
              <a:t>¿Qué información o actividades son las que miden la Herramienta CIMTRA Legislativo?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395535" y="2132955"/>
            <a:ext cx="8352929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endParaRPr lang="es-MX" sz="2500" dirty="0">
              <a:cs typeface="Arial" pitchFamily="34" charset="0"/>
            </a:endParaRPr>
          </a:p>
          <a:p>
            <a:pPr algn="just" eaLnBrk="0" hangingPunct="0"/>
            <a:r>
              <a:rPr lang="es-ES_tradnl" sz="2000" dirty="0">
                <a:ea typeface="Times New Roman" pitchFamily="18" charset="0"/>
              </a:rPr>
              <a:t>Porque lo que se busca es que las legislaturas locales actúen, en el tema de la transparencia, bajo el principio de </a:t>
            </a:r>
            <a:r>
              <a:rPr lang="es-ES_tradnl" sz="2000" b="1" u="sng" dirty="0">
                <a:ea typeface="Times New Roman" pitchFamily="18" charset="0"/>
              </a:rPr>
              <a:t>máxima </a:t>
            </a:r>
            <a:r>
              <a:rPr lang="es-ES_tradnl" sz="2000" b="1" u="sng" dirty="0" smtClean="0">
                <a:ea typeface="Times New Roman" pitchFamily="18" charset="0"/>
              </a:rPr>
              <a:t>publicidad;</a:t>
            </a:r>
            <a:r>
              <a:rPr lang="es-ES_tradnl" sz="2000" dirty="0" smtClean="0">
                <a:ea typeface="Times New Roman" pitchFamily="18" charset="0"/>
              </a:rPr>
              <a:t> y </a:t>
            </a:r>
            <a:r>
              <a:rPr lang="es-ES_tradnl" sz="2000" dirty="0">
                <a:ea typeface="Times New Roman" pitchFamily="18" charset="0"/>
              </a:rPr>
              <a:t>que toda información en su posesión se haga pública, excepto la que se considera confidencial, personal y aquella que se demuestre, por medio de la prueba de daño, que tiene el carácter de reservada.</a:t>
            </a:r>
            <a:endParaRPr lang="es-ES_tradnl" sz="2000" dirty="0">
              <a:cs typeface="Arial" pitchFamily="34" charset="0"/>
            </a:endParaRPr>
          </a:p>
        </p:txBody>
      </p:sp>
      <p:sp>
        <p:nvSpPr>
          <p:cNvPr id="3" name="2 CuadroTexto"/>
          <p:cNvSpPr txBox="1">
            <a:spLocks noChangeArrowheads="1"/>
          </p:cNvSpPr>
          <p:nvPr/>
        </p:nvSpPr>
        <p:spPr bwMode="auto">
          <a:xfrm>
            <a:off x="250825" y="1268413"/>
            <a:ext cx="8713788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500" b="1" dirty="0">
                <a:solidFill>
                  <a:srgbClr val="06686D"/>
                </a:solidFill>
                <a:cs typeface="Arial" pitchFamily="34" charset="0"/>
              </a:rPr>
              <a:t>¿Por qué la información que mide la Herramienta CIMTRA </a:t>
            </a:r>
            <a:r>
              <a:rPr lang="es-MX" sz="2500" b="1" dirty="0" smtClean="0">
                <a:solidFill>
                  <a:srgbClr val="06686D"/>
                </a:solidFill>
                <a:cs typeface="Arial" pitchFamily="34" charset="0"/>
              </a:rPr>
              <a:t>Legislativo </a:t>
            </a:r>
            <a:r>
              <a:rPr lang="es-MX" sz="2500" b="1" dirty="0">
                <a:solidFill>
                  <a:srgbClr val="06686D"/>
                </a:solidFill>
                <a:cs typeface="Arial" pitchFamily="34" charset="0"/>
              </a:rPr>
              <a:t>es tan específica?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395288" y="2235200"/>
            <a:ext cx="8497887" cy="177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52352" bIns="0" anchor="ctr">
            <a:spAutoFit/>
          </a:bodyPr>
          <a:lstStyle/>
          <a:p>
            <a:pPr algn="ctr"/>
            <a:endParaRPr lang="es-ES" sz="2500" b="1" dirty="0">
              <a:cs typeface="Arial" pitchFamily="34" charset="0"/>
            </a:endParaRPr>
          </a:p>
          <a:p>
            <a:pPr algn="ctr"/>
            <a:endParaRPr lang="es-ES" sz="2000" b="1" i="1" dirty="0">
              <a:cs typeface="Arial" pitchFamily="34" charset="0"/>
            </a:endParaRPr>
          </a:p>
          <a:p>
            <a:pPr algn="just" eaLnBrk="0" hangingPunct="0"/>
            <a:r>
              <a:rPr lang="es-ES" sz="2000" dirty="0">
                <a:ea typeface="Times New Roman" pitchFamily="18" charset="0"/>
              </a:rPr>
              <a:t>No. El CIMTRA-Legislativo evalúa lo que, desde la perspectiva ciudadana, se considera es </a:t>
            </a:r>
            <a:r>
              <a:rPr lang="es-ES" sz="2000" dirty="0" smtClean="0">
                <a:ea typeface="Times New Roman" pitchFamily="18" charset="0"/>
              </a:rPr>
              <a:t>información que </a:t>
            </a:r>
            <a:r>
              <a:rPr lang="es-ES" sz="2000" dirty="0">
                <a:ea typeface="Times New Roman" pitchFamily="18" charset="0"/>
              </a:rPr>
              <a:t>debe ser publicada bajo el principio de máxima publicidad. </a:t>
            </a:r>
            <a:endParaRPr lang="es-ES" sz="2000" dirty="0">
              <a:cs typeface="Arial" pitchFamily="34" charset="0"/>
            </a:endParaRPr>
          </a:p>
        </p:txBody>
      </p:sp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250825" y="1412875"/>
            <a:ext cx="8642350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500" b="1">
                <a:solidFill>
                  <a:srgbClr val="06686D"/>
                </a:solidFill>
                <a:cs typeface="Arial" pitchFamily="34" charset="0"/>
              </a:rPr>
              <a:t>¿El CIMTRA- Legislativo evalúa o mide las obligaciones de transparencia exigidas por las leyes estatales de acceso a la información?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1258888" y="211138"/>
            <a:ext cx="67691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3000" b="1">
                <a:solidFill>
                  <a:srgbClr val="08684E"/>
                </a:solidFill>
                <a:cs typeface="Arial" pitchFamily="34" charset="0"/>
              </a:rPr>
              <a:t>Herramienta CIMTRA-Legislativo</a:t>
            </a:r>
            <a:r>
              <a:rPr lang="es-MX" sz="3000" b="1" i="1">
                <a:solidFill>
                  <a:srgbClr val="08684E"/>
                </a:solidFill>
                <a:cs typeface="Arial" pitchFamily="34" charset="0"/>
              </a:rPr>
              <a:t> </a:t>
            </a:r>
            <a:endParaRPr lang="es-ES" sz="3000" b="1" i="1">
              <a:solidFill>
                <a:srgbClr val="08684E"/>
              </a:solidFill>
              <a:cs typeface="Arial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9388" y="836613"/>
            <a:ext cx="8929687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es-ES_tradnl" sz="2000" b="1" u="sng">
                <a:solidFill>
                  <a:srgbClr val="08684E"/>
                </a:solidFill>
                <a:cs typeface="Arial" pitchFamily="34" charset="0"/>
              </a:rPr>
              <a:t>Dos campos </a:t>
            </a:r>
            <a:r>
              <a:rPr lang="es-ES_tradnl" sz="2000">
                <a:solidFill>
                  <a:srgbClr val="08684E"/>
                </a:solidFill>
                <a:cs typeface="Arial" pitchFamily="34" charset="0"/>
              </a:rPr>
              <a:t>conformados por </a:t>
            </a:r>
            <a:r>
              <a:rPr lang="es-ES_tradnl" sz="2000" b="1" u="sng">
                <a:solidFill>
                  <a:srgbClr val="08684E"/>
                </a:solidFill>
                <a:cs typeface="Arial" pitchFamily="34" charset="0"/>
              </a:rPr>
              <a:t> ocho bloques de información </a:t>
            </a:r>
            <a:r>
              <a:rPr lang="es-ES_tradnl" sz="2000">
                <a:solidFill>
                  <a:srgbClr val="08684E"/>
                </a:solidFill>
                <a:cs typeface="Arial" pitchFamily="34" charset="0"/>
              </a:rPr>
              <a:t>cada uno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763713" y="1443038"/>
            <a:ext cx="2628900" cy="3786187"/>
            <a:chOff x="216" y="1099"/>
            <a:chExt cx="1656" cy="2385"/>
          </a:xfrm>
        </p:grpSpPr>
        <p:sp>
          <p:nvSpPr>
            <p:cNvPr id="10260" name="Rectangle 7"/>
            <p:cNvSpPr>
              <a:spLocks noChangeArrowheads="1"/>
            </p:cNvSpPr>
            <p:nvPr/>
          </p:nvSpPr>
          <p:spPr bwMode="auto">
            <a:xfrm>
              <a:off x="216" y="1099"/>
              <a:ext cx="1656" cy="43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s-MX" sz="15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entury Gothic" pitchFamily="34" charset="0"/>
                </a:rPr>
                <a:t>Información a </a:t>
              </a:r>
            </a:p>
            <a:p>
              <a:pPr algn="ctr"/>
              <a:r>
                <a:rPr lang="es-MX" sz="15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entury Gothic" pitchFamily="34" charset="0"/>
                </a:rPr>
                <a:t>la Ciudadanía</a:t>
              </a: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240" y="1536"/>
              <a:ext cx="1605" cy="1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85750" indent="-285750">
                <a:buFontTx/>
                <a:buAutoNum type="arabicPeriod"/>
              </a:pPr>
              <a:r>
                <a:rPr lang="es-ES_tradnl" sz="1500">
                  <a:solidFill>
                    <a:srgbClr val="000000"/>
                  </a:solidFill>
                  <a:latin typeface="Century Gothic" pitchFamily="34" charset="0"/>
                </a:rPr>
                <a:t>Bloque de Integración y Estructura </a:t>
              </a:r>
            </a:p>
            <a:p>
              <a:pPr marL="285750" indent="-285750">
                <a:buFontTx/>
                <a:buAutoNum type="arabicPeriod"/>
              </a:pPr>
              <a:r>
                <a:rPr lang="es-ES_tradnl" sz="1500">
                  <a:solidFill>
                    <a:srgbClr val="000000"/>
                  </a:solidFill>
                  <a:latin typeface="Century Gothic" pitchFamily="34" charset="0"/>
                </a:rPr>
                <a:t>Bloque de Desempeño Legislativo</a:t>
              </a:r>
            </a:p>
            <a:p>
              <a:pPr marL="285750" indent="-285750">
                <a:buFontTx/>
                <a:buAutoNum type="arabicPeriod"/>
              </a:pPr>
              <a:r>
                <a:rPr lang="es-ES_tradnl" sz="1500">
                  <a:solidFill>
                    <a:srgbClr val="000000"/>
                  </a:solidFill>
                  <a:latin typeface="Century Gothic" pitchFamily="34" charset="0"/>
                </a:rPr>
                <a:t>Bloque de Documentación Legislativa</a:t>
              </a:r>
            </a:p>
            <a:p>
              <a:pPr marL="285750" indent="-285750">
                <a:buFontTx/>
                <a:buAutoNum type="arabicPeriod"/>
              </a:pPr>
              <a:r>
                <a:rPr lang="es-ES_tradnl" sz="1500">
                  <a:solidFill>
                    <a:srgbClr val="000000"/>
                  </a:solidFill>
                  <a:latin typeface="Century Gothic" pitchFamily="34" charset="0"/>
                </a:rPr>
                <a:t>Bloque de Gastos</a:t>
              </a:r>
            </a:p>
            <a:p>
              <a:pPr marL="285750" indent="-285750">
                <a:buFontTx/>
                <a:buAutoNum type="arabicPeriod"/>
              </a:pPr>
              <a:r>
                <a:rPr lang="es-ES_tradnl" sz="1500">
                  <a:solidFill>
                    <a:srgbClr val="000000"/>
                  </a:solidFill>
                  <a:latin typeface="Century Gothic" pitchFamily="34" charset="0"/>
                </a:rPr>
                <a:t>Bloque de Administración</a:t>
              </a:r>
            </a:p>
            <a:p>
              <a:pPr marL="285750" indent="-285750">
                <a:buFontTx/>
                <a:buAutoNum type="arabicPeriod"/>
              </a:pPr>
              <a:r>
                <a:rPr lang="es-ES_tradnl" sz="1500">
                  <a:solidFill>
                    <a:srgbClr val="000000"/>
                  </a:solidFill>
                  <a:latin typeface="Century Gothic" pitchFamily="34" charset="0"/>
                </a:rPr>
                <a:t>Bloque de Control Interno</a:t>
              </a:r>
            </a:p>
          </p:txBody>
        </p:sp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4827588" y="1484313"/>
            <a:ext cx="3200400" cy="1854200"/>
            <a:chOff x="1968" y="1008"/>
            <a:chExt cx="2016" cy="1168"/>
          </a:xfrm>
        </p:grpSpPr>
        <p:sp>
          <p:nvSpPr>
            <p:cNvPr id="10258" name="Rectangle 8"/>
            <p:cNvSpPr>
              <a:spLocks noChangeArrowheads="1"/>
            </p:cNvSpPr>
            <p:nvPr/>
          </p:nvSpPr>
          <p:spPr bwMode="auto">
            <a:xfrm>
              <a:off x="1968" y="1008"/>
              <a:ext cx="1968" cy="432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s-MX" sz="15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entury Gothic" pitchFamily="34" charset="0"/>
                </a:rPr>
                <a:t>Espacios de Comunicación</a:t>
              </a:r>
            </a:p>
            <a:p>
              <a:pPr algn="ctr"/>
              <a:r>
                <a:rPr lang="es-MX" sz="15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entury Gothic" pitchFamily="34" charset="0"/>
                </a:rPr>
                <a:t>Legislatura-Sociedad</a:t>
              </a:r>
            </a:p>
          </p:txBody>
        </p:sp>
        <p:sp>
          <p:nvSpPr>
            <p:cNvPr id="20493" name="Text Box 17"/>
            <p:cNvSpPr txBox="1">
              <a:spLocks noChangeArrowheads="1"/>
            </p:cNvSpPr>
            <p:nvPr/>
          </p:nvSpPr>
          <p:spPr bwMode="auto">
            <a:xfrm>
              <a:off x="1968" y="1536"/>
              <a:ext cx="2016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85750" indent="-285750">
                <a:buFontTx/>
                <a:buAutoNum type="arabicPeriod"/>
              </a:pPr>
              <a:r>
                <a:rPr lang="es-ES_tradnl" sz="1500">
                  <a:solidFill>
                    <a:srgbClr val="000000"/>
                  </a:solidFill>
                  <a:latin typeface="Century Gothic" pitchFamily="34" charset="0"/>
                </a:rPr>
                <a:t>Bloque de Vinculación Ciudadana</a:t>
              </a:r>
            </a:p>
            <a:p>
              <a:pPr marL="285750" indent="-285750"/>
              <a:r>
                <a:rPr lang="es-ES_tradnl" sz="1500">
                  <a:solidFill>
                    <a:srgbClr val="000000"/>
                  </a:solidFill>
                  <a:latin typeface="Century Gothic" pitchFamily="34" charset="0"/>
                </a:rPr>
                <a:t>2. Bloque de Acceso a la Información Pública</a:t>
              </a:r>
              <a:endParaRPr lang="es-ES" sz="15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</p:grpSp>
      <p:cxnSp>
        <p:nvCxnSpPr>
          <p:cNvPr id="15" name="14 Conector recto"/>
          <p:cNvCxnSpPr/>
          <p:nvPr/>
        </p:nvCxnSpPr>
        <p:spPr>
          <a:xfrm rot="16200000" flipV="1">
            <a:off x="2857500" y="3198813"/>
            <a:ext cx="3429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28 Grupo"/>
          <p:cNvGrpSpPr>
            <a:grpSpLocks/>
          </p:cNvGrpSpPr>
          <p:nvPr/>
        </p:nvGrpSpPr>
        <p:grpSpPr bwMode="auto">
          <a:xfrm>
            <a:off x="500063" y="5000625"/>
            <a:ext cx="8215312" cy="1276350"/>
            <a:chOff x="500033" y="5000638"/>
            <a:chExt cx="8215371" cy="1276653"/>
          </a:xfrm>
        </p:grpSpPr>
        <p:sp>
          <p:nvSpPr>
            <p:cNvPr id="18" name="17 Abrir llave"/>
            <p:cNvSpPr/>
            <p:nvPr/>
          </p:nvSpPr>
          <p:spPr>
            <a:xfrm rot="16200000">
              <a:off x="4410822" y="1089849"/>
              <a:ext cx="393793" cy="8215371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lang="es-MX">
                <a:ea typeface="ＭＳ Ｐゴシック" pitchFamily="34" charset="-128"/>
              </a:endParaRPr>
            </a:p>
          </p:txBody>
        </p:sp>
        <p:sp>
          <p:nvSpPr>
            <p:cNvPr id="10252" name="23 CuadroTexto"/>
            <p:cNvSpPr txBox="1">
              <a:spLocks noChangeArrowheads="1"/>
            </p:cNvSpPr>
            <p:nvPr/>
          </p:nvSpPr>
          <p:spPr bwMode="auto">
            <a:xfrm>
              <a:off x="1258863" y="5373790"/>
              <a:ext cx="7058076" cy="400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sz="2000" b="1">
                  <a:solidFill>
                    <a:srgbClr val="08684E"/>
                  </a:solidFill>
                  <a:cs typeface="Arial" pitchFamily="34" charset="0"/>
                </a:rPr>
                <a:t>En cada bloque hay diferentes  variables que evaluar:</a:t>
              </a:r>
            </a:p>
          </p:txBody>
        </p:sp>
        <p:sp>
          <p:nvSpPr>
            <p:cNvPr id="20491" name="24 CuadroTexto"/>
            <p:cNvSpPr txBox="1">
              <a:spLocks noChangeArrowheads="1"/>
            </p:cNvSpPr>
            <p:nvPr/>
          </p:nvSpPr>
          <p:spPr bwMode="auto">
            <a:xfrm>
              <a:off x="3707897" y="5877214"/>
              <a:ext cx="2478582" cy="400077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MX" sz="2000">
                  <a:cs typeface="Arial" pitchFamily="34" charset="0"/>
                </a:rPr>
                <a:t>44 variables en total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755576" y="476672"/>
          <a:ext cx="8136904" cy="5648384"/>
        </p:xfrm>
        <a:graphic>
          <a:graphicData uri="http://schemas.openxmlformats.org/drawingml/2006/table">
            <a:tbl>
              <a:tblPr/>
              <a:tblGrid>
                <a:gridCol w="1872208"/>
                <a:gridCol w="6264696"/>
              </a:tblGrid>
              <a:tr h="36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BLOQUE 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Variables que evalúa 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Integración y Estructura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Evalúa la difusión de información respecto de la conformación política, la integración de los órganos de gobierno, organización interna y los perfiles de cada diputado.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Desempeño Legislativo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Indica si se publicita la agenda legislativa y el orden del día de las sesiones, las asistencias y producción legislativa del Pleno, de cada diputado y cada comisión, así como su integración. La ficha técnica de cada proyecto, la estadística, la trasmisión por radio, internet o TV de sus sesiones, etc.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Documentación Legislativa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Describe la disponibilidad de las actas, estenografías, gacetas y diarios de los debates, así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Como, los documentos de sus áreas de investigación y estudios.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Gastos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Valora la publicidad actualizada, mes a mes, del ejercicio financiero del congreso, la nómina, los gastos en asesoría y comunicación social, los recursos con los que se apoya a los diputados para vinculación, así como el reporte de compras y adjudicaciones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Administración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Mide si está a la vista del público los presupuestos de la anterior y presente legislatura, el inventario de bienes muebles e inmuebles y su uso, el procedimiento para la selección, contratación y despido de cualquier empleado o funcionario y las reglas e integración del Comité de Adquisiciones.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Control Interno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Indica si se publica información relativa a la cuenta pública del Congreso, las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auditorías y las observaciones derivadas de las mismas y las medidas disciplinarias aplicadas por su contraloría interna frente a quejas y procesos contra sus funcionarios.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0F7"/>
                    </a:solidFill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Vinculación Ciudadana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Evalúa la existencia de algún organismo ciudadano que vigile la actividad del Congreso y algún mecanismo de colaboración que promueva la participación en el diagnóstico, agenda legislativa, diseño y consulta de proyectos de iniciativa, así como formas más simples de vinculación ciudadana como ventanillas de atención, directorio con datos de contacto de los diputados, entre otros.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0F7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Acceso a la Información Pública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0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Reporta la existencia de reglamento de transparencia y acceso a la información, así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como oficinas, mecanismos físicos y electrónicos para atender y hacer solicitudes de información, así como el reporte estadístico de atención a las mismas.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0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/>
        </p:nvGraphicFramePr>
        <p:xfrm>
          <a:off x="395536" y="1196752"/>
          <a:ext cx="6864424" cy="3904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2531" name="3 Grupo"/>
          <p:cNvGrpSpPr>
            <a:grpSpLocks/>
          </p:cNvGrpSpPr>
          <p:nvPr/>
        </p:nvGrpSpPr>
        <p:grpSpPr bwMode="auto">
          <a:xfrm>
            <a:off x="6227763" y="4365625"/>
            <a:ext cx="2305050" cy="1008063"/>
            <a:chOff x="3918346" y="1596826"/>
            <a:chExt cx="2175867" cy="870346"/>
          </a:xfrm>
        </p:grpSpPr>
        <p:sp>
          <p:nvSpPr>
            <p:cNvPr id="5" name="4 Cheurón"/>
            <p:cNvSpPr/>
            <p:nvPr/>
          </p:nvSpPr>
          <p:spPr>
            <a:xfrm>
              <a:off x="3918346" y="1596826"/>
              <a:ext cx="2175867" cy="870346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Cheurón 4"/>
            <p:cNvSpPr/>
            <p:nvPr/>
          </p:nvSpPr>
          <p:spPr>
            <a:xfrm>
              <a:off x="4352920" y="1596826"/>
              <a:ext cx="1306719" cy="8703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2009" tIns="24003" rIns="24003" bIns="24003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es-MX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rPr>
                <a:t>Monitoreo y acción</a:t>
              </a:r>
            </a:p>
          </p:txBody>
        </p:sp>
      </p:grp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250825" y="692150"/>
            <a:ext cx="8713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500" b="1">
                <a:solidFill>
                  <a:srgbClr val="06686D"/>
                </a:solidFill>
                <a:cs typeface="Arial" pitchFamily="34" charset="0"/>
              </a:rPr>
              <a:t>Aplicación de la Herramienta CIMTRA Legislativo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113" y="3644900"/>
            <a:ext cx="5048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2411760" y="2924944"/>
          <a:ext cx="3666464" cy="3488537"/>
        </p:xfrm>
        <a:graphic>
          <a:graphicData uri="http://schemas.openxmlformats.org/drawingml/2006/table">
            <a:tbl>
              <a:tblPr/>
              <a:tblGrid>
                <a:gridCol w="1872208"/>
                <a:gridCol w="806196"/>
                <a:gridCol w="508317"/>
                <a:gridCol w="479743"/>
              </a:tblGrid>
              <a:tr h="2809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RP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253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2809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3547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PVEM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342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4776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MOVIMIENTO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CIUDADANO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3108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342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NUEVA ALIANZA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342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INDEPENDIENTE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3424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  <p:pic>
        <p:nvPicPr>
          <p:cNvPr id="2769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1871" y="116632"/>
            <a:ext cx="69000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16632"/>
            <a:ext cx="576064" cy="579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9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125782"/>
            <a:ext cx="648072" cy="565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0" y="767026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500" b="1" u="sng" dirty="0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Composición de la  LVIII </a:t>
            </a:r>
            <a:r>
              <a:rPr lang="es-MX" sz="25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Legislatura </a:t>
            </a:r>
          </a:p>
          <a:p>
            <a:pPr algn="ctr"/>
            <a:r>
              <a:rPr lang="es-MX" sz="25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del Estado de Puebla </a:t>
            </a:r>
            <a:endParaRPr lang="es-MX" sz="2500" b="1" u="sng" dirty="0"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27699" name="12 Rectángulo"/>
          <p:cNvSpPr>
            <a:spLocks noChangeArrowheads="1"/>
          </p:cNvSpPr>
          <p:nvPr/>
        </p:nvSpPr>
        <p:spPr bwMode="auto">
          <a:xfrm>
            <a:off x="2195736" y="1693257"/>
            <a:ext cx="468052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s-ES_tradnl" sz="2000" dirty="0">
                <a:cs typeface="Arial" pitchFamily="34" charset="0"/>
              </a:rPr>
              <a:t>Número total de legisladores: </a:t>
            </a:r>
            <a:r>
              <a:rPr lang="es-ES_tradnl" sz="2000" dirty="0" smtClean="0">
                <a:cs typeface="Arial" pitchFamily="34" charset="0"/>
              </a:rPr>
              <a:t>41</a:t>
            </a:r>
            <a:endParaRPr lang="es-ES_tradnl" sz="2000" dirty="0"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sz="2000" dirty="0">
                <a:cs typeface="Arial" pitchFamily="34" charset="0"/>
              </a:rPr>
              <a:t>Mayoría relativa:26</a:t>
            </a:r>
            <a:endParaRPr lang="es-MX" sz="2000" dirty="0"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sz="2000" dirty="0">
                <a:cs typeface="Arial" pitchFamily="34" charset="0"/>
              </a:rPr>
              <a:t>Representación proporcional</a:t>
            </a:r>
            <a:r>
              <a:rPr lang="es-ES_tradnl" sz="2000" dirty="0" smtClean="0">
                <a:cs typeface="Arial" pitchFamily="34" charset="0"/>
              </a:rPr>
              <a:t>: 15  </a:t>
            </a:r>
            <a:endParaRPr lang="es-MX" sz="2000" dirty="0">
              <a:cs typeface="Arial" pitchFamily="34" charset="0"/>
            </a:endParaRPr>
          </a:p>
        </p:txBody>
      </p:sp>
      <p:pic>
        <p:nvPicPr>
          <p:cNvPr id="1026" name="Picture 2" descr="C:\Users\Lab16\Desktop\pmc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116632"/>
            <a:ext cx="576064" cy="634572"/>
          </a:xfrm>
          <a:prstGeom prst="rect">
            <a:avLst/>
          </a:prstGeom>
          <a:noFill/>
        </p:spPr>
      </p:pic>
      <p:pic>
        <p:nvPicPr>
          <p:cNvPr id="1028" name="Picture 4" descr="http://www.congresopuebla.gob.mx/images/stories/logos/pr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33878" y="116632"/>
            <a:ext cx="542178" cy="576064"/>
          </a:xfrm>
          <a:prstGeom prst="rect">
            <a:avLst/>
          </a:prstGeom>
          <a:noFill/>
        </p:spPr>
      </p:pic>
      <p:pic>
        <p:nvPicPr>
          <p:cNvPr id="1030" name="Picture 6" descr="http://www.congresopuebla.gob.mx/images/stories/logos/pna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0378" y="128389"/>
            <a:ext cx="649854" cy="636315"/>
          </a:xfrm>
          <a:prstGeom prst="rect">
            <a:avLst/>
          </a:prstGeom>
          <a:noFill/>
        </p:spPr>
      </p:pic>
      <p:pic>
        <p:nvPicPr>
          <p:cNvPr id="1032" name="Picture 8" descr="http://www.congresopuebla.gob.mx/images/stories/logos/pt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248" y="188640"/>
            <a:ext cx="576064" cy="564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ongresopuebla.gob.mx/components/com_congreso/views/diputado/estadistica/images/1--porcentaje%20x-parti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8640"/>
            <a:ext cx="6336704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CuadroTexto"/>
          <p:cNvSpPr txBox="1">
            <a:spLocks noChangeArrowheads="1"/>
          </p:cNvSpPr>
          <p:nvPr/>
        </p:nvSpPr>
        <p:spPr bwMode="auto">
          <a:xfrm>
            <a:off x="1331640" y="188640"/>
            <a:ext cx="6553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3000" b="1" dirty="0">
                <a:cs typeface="Arial" pitchFamily="34" charset="0"/>
              </a:rPr>
              <a:t>Resultados porcentuales por bloques y  calificación obtenida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2051050" y="1536700"/>
          <a:ext cx="2952750" cy="4124969"/>
        </p:xfrm>
        <a:graphic>
          <a:graphicData uri="http://schemas.openxmlformats.org/drawingml/2006/table">
            <a:tbl>
              <a:tblPr/>
              <a:tblGrid>
                <a:gridCol w="2952750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BLOQUE 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Integración y Estructura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Desempeño Legislativo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Documentación Legislativa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Gastos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Administración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Control Interno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0F7"/>
                    </a:solidFill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Vinculación Ciudadana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0F7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Acceso a la Información Pública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0F7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Narrow" pitchFamily="34" charset="0"/>
                          <a:ea typeface="ＭＳ Ｐゴシック" pitchFamily="34" charset="-128"/>
                        </a:rPr>
                        <a:t>CALIFICACIÓN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5076726" y="1503909"/>
          <a:ext cx="2087562" cy="4137445"/>
        </p:xfrm>
        <a:graphic>
          <a:graphicData uri="http://schemas.openxmlformats.org/drawingml/2006/table">
            <a:tbl>
              <a:tblPr/>
              <a:tblGrid>
                <a:gridCol w="2087562"/>
              </a:tblGrid>
              <a:tr h="556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PUEBLA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100.0%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67.9%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86.8%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82.9%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95.7%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7B6"/>
                    </a:solidFill>
                  </a:tcPr>
                </a:tc>
              </a:tr>
              <a:tr h="374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20%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0F7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35.5%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0F7"/>
                    </a:solidFill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100%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0F7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Narrow" pitchFamily="34" charset="0"/>
                          <a:ea typeface="ＭＳ Ｐゴシック" pitchFamily="34" charset="-128"/>
                        </a:rPr>
                        <a:t>73.6%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15616" y="332656"/>
            <a:ext cx="676875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3000" b="1" dirty="0" smtClean="0">
                <a:latin typeface="Arial" pitchFamily="34" charset="0"/>
                <a:cs typeface="Arial" pitchFamily="34" charset="0"/>
              </a:rPr>
              <a:t>Historial de la evaluaciones aplicadas al Congreso del Estado de Puebla 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411760" y="2564904"/>
          <a:ext cx="4592275" cy="180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490"/>
                <a:gridCol w="944993"/>
                <a:gridCol w="881994"/>
                <a:gridCol w="944993"/>
                <a:gridCol w="1360805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MX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1º </a:t>
                      </a:r>
                    </a:p>
                    <a:p>
                      <a:pPr algn="ctr"/>
                      <a:r>
                        <a:rPr lang="es-MX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(05/10)</a:t>
                      </a:r>
                      <a:endParaRPr lang="es-MX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2° </a:t>
                      </a:r>
                    </a:p>
                    <a:p>
                      <a:pPr algn="ctr"/>
                      <a:r>
                        <a:rPr lang="es-MX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(08/11)</a:t>
                      </a:r>
                      <a:endParaRPr lang="es-MX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3°  </a:t>
                      </a:r>
                    </a:p>
                    <a:p>
                      <a:pPr algn="ctr"/>
                      <a:r>
                        <a:rPr lang="es-MX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(11/12)</a:t>
                      </a:r>
                      <a:endParaRPr lang="es-MX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4° </a:t>
                      </a:r>
                    </a:p>
                    <a:p>
                      <a:pPr algn="ctr"/>
                      <a:r>
                        <a:rPr lang="es-MX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(04/13)</a:t>
                      </a:r>
                      <a:endParaRPr lang="es-MX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1221864">
                <a:tc>
                  <a:txBody>
                    <a:bodyPr/>
                    <a:lstStyle/>
                    <a:p>
                      <a:pPr algn="ctr"/>
                      <a:r>
                        <a:rPr lang="es-MX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Puebla</a:t>
                      </a:r>
                      <a:endParaRPr lang="es-MX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16.8</a:t>
                      </a:r>
                      <a:endParaRPr lang="es-MX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18.8</a:t>
                      </a:r>
                      <a:endParaRPr lang="es-MX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56.5</a:t>
                      </a:r>
                      <a:endParaRPr lang="es-MX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73.6</a:t>
                      </a:r>
                      <a:endParaRPr lang="es-MX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Rectángulo"/>
          <p:cNvSpPr>
            <a:spLocks noChangeArrowheads="1"/>
          </p:cNvSpPr>
          <p:nvPr/>
        </p:nvSpPr>
        <p:spPr bwMode="auto">
          <a:xfrm>
            <a:off x="1475234" y="282714"/>
            <a:ext cx="676917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3000" b="1" dirty="0">
                <a:cs typeface="Arial" pitchFamily="34" charset="0"/>
              </a:rPr>
              <a:t>Comparativo de las </a:t>
            </a:r>
            <a:r>
              <a:rPr lang="es-MX" sz="3000" b="1" dirty="0" smtClean="0">
                <a:cs typeface="Arial" pitchFamily="34" charset="0"/>
              </a:rPr>
              <a:t>Evaluaciones </a:t>
            </a:r>
            <a:endParaRPr lang="es-MX" sz="3000" b="1" dirty="0">
              <a:cs typeface="Arial" pitchFamily="34" charset="0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96752"/>
            <a:ext cx="6641238" cy="3999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048959"/>
              </p:ext>
            </p:extLst>
          </p:nvPr>
        </p:nvGraphicFramePr>
        <p:xfrm>
          <a:off x="971600" y="1628802"/>
          <a:ext cx="7344817" cy="2520278"/>
        </p:xfrm>
        <a:graphic>
          <a:graphicData uri="http://schemas.openxmlformats.org/drawingml/2006/table">
            <a:tbl>
              <a:tblPr/>
              <a:tblGrid>
                <a:gridCol w="2495158"/>
                <a:gridCol w="1596167"/>
                <a:gridCol w="1155846"/>
                <a:gridCol w="1045766"/>
                <a:gridCol w="1051880"/>
              </a:tblGrid>
              <a:tr h="40980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RANKING CIMTRA-Legislativo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62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6882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Según Última Evaluación Realizada    www.cimtra.org.mx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4833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Congreso Estatal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Calif. 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Fecha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Vuelta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Lugar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</a:tr>
              <a:tr h="34833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Puebla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73.6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Abril-13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</a:t>
                      </a: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a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3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Chihuahua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49.3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Dic-12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r>
                        <a:rPr lang="es-MX" sz="1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3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Jalisco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31.9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ene-12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3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Querétaro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ago-12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1 CuadroTexto"/>
          <p:cNvSpPr txBox="1">
            <a:spLocks noChangeArrowheads="1"/>
          </p:cNvSpPr>
          <p:nvPr/>
        </p:nvSpPr>
        <p:spPr bwMode="auto">
          <a:xfrm>
            <a:off x="1331640" y="188640"/>
            <a:ext cx="6553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3000" b="1" dirty="0" smtClean="0">
                <a:cs typeface="Arial" pitchFamily="34" charset="0"/>
              </a:rPr>
              <a:t>Ranking Nacional </a:t>
            </a:r>
          </a:p>
          <a:p>
            <a:pPr algn="ctr"/>
            <a:r>
              <a:rPr lang="es-MX" sz="3000" b="1" dirty="0" smtClean="0">
                <a:cs typeface="Arial" pitchFamily="34" charset="0"/>
              </a:rPr>
              <a:t>CIMTRA Legislativo</a:t>
            </a:r>
            <a:endParaRPr lang="es-MX" sz="3000" b="1" dirty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5 Gráfico"/>
          <p:cNvGraphicFramePr/>
          <p:nvPr/>
        </p:nvGraphicFramePr>
        <p:xfrm>
          <a:off x="971600" y="1484784"/>
          <a:ext cx="7414964" cy="3768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3 Rectángulo"/>
          <p:cNvSpPr>
            <a:spLocks noChangeArrowheads="1"/>
          </p:cNvSpPr>
          <p:nvPr/>
        </p:nvSpPr>
        <p:spPr bwMode="auto">
          <a:xfrm>
            <a:off x="1475234" y="282714"/>
            <a:ext cx="676917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3000" b="1" dirty="0">
                <a:cs typeface="Arial" pitchFamily="34" charset="0"/>
              </a:rPr>
              <a:t>Comparativo </a:t>
            </a:r>
            <a:r>
              <a:rPr lang="es-MX" sz="3000" b="1" dirty="0" smtClean="0">
                <a:cs typeface="Arial" pitchFamily="34" charset="0"/>
              </a:rPr>
              <a:t>de la penúltima y última evaluación por bloque</a:t>
            </a:r>
            <a:endParaRPr lang="es-MX" sz="3000" b="1" dirty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Rectángulo"/>
          <p:cNvSpPr>
            <a:spLocks noChangeArrowheads="1"/>
          </p:cNvSpPr>
          <p:nvPr/>
        </p:nvSpPr>
        <p:spPr bwMode="auto">
          <a:xfrm>
            <a:off x="468313" y="1515021"/>
            <a:ext cx="83883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v"/>
            </a:pPr>
            <a:endParaRPr lang="es-MX" sz="2000" dirty="0" smtClean="0"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endParaRPr lang="es-MX" sz="2000" dirty="0" smtClean="0"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endParaRPr lang="es-MX" sz="2000" dirty="0">
              <a:cs typeface="Arial" pitchFamily="34" charset="0"/>
            </a:endParaRPr>
          </a:p>
        </p:txBody>
      </p:sp>
      <p:sp>
        <p:nvSpPr>
          <p:cNvPr id="3" name="3 Rectángulo"/>
          <p:cNvSpPr>
            <a:spLocks noChangeArrowheads="1"/>
          </p:cNvSpPr>
          <p:nvPr/>
        </p:nvSpPr>
        <p:spPr bwMode="auto">
          <a:xfrm>
            <a:off x="1475234" y="282714"/>
            <a:ext cx="676917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3000" b="1" dirty="0" smtClean="0">
                <a:cs typeface="Arial" pitchFamily="34" charset="0"/>
              </a:rPr>
              <a:t>Comentarios Finales </a:t>
            </a:r>
            <a:endParaRPr lang="es-MX" sz="3000" b="1" dirty="0">
              <a:cs typeface="Arial" pitchFamily="34" charset="0"/>
            </a:endParaRPr>
          </a:p>
        </p:txBody>
      </p:sp>
      <p:sp>
        <p:nvSpPr>
          <p:cNvPr id="4" name="3 Rectángulo"/>
          <p:cNvSpPr>
            <a:spLocks noChangeArrowheads="1"/>
          </p:cNvSpPr>
          <p:nvPr/>
        </p:nvSpPr>
        <p:spPr bwMode="auto">
          <a:xfrm>
            <a:off x="395537" y="1196752"/>
            <a:ext cx="828092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endParaRPr lang="es-MX" sz="2000" dirty="0" smtClean="0"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s-MX" sz="2000" dirty="0" smtClean="0">
                <a:cs typeface="Arial" pitchFamily="34" charset="0"/>
              </a:rPr>
              <a:t>El promedio de las tres evaluaciones es de 41.42%</a:t>
            </a:r>
          </a:p>
          <a:p>
            <a:pPr algn="just">
              <a:buFont typeface="Wingdings" pitchFamily="2" charset="2"/>
              <a:buChar char="v"/>
            </a:pPr>
            <a:r>
              <a:rPr lang="es-MX" sz="2000" dirty="0" smtClean="0">
                <a:cs typeface="Arial" pitchFamily="34" charset="0"/>
              </a:rPr>
              <a:t>Los bloques que mostraron significativo avance son: Desempeño legislativo; Documentación legislativa; Gastos y administración;  al superar una calificación por debajo del 50%</a:t>
            </a:r>
          </a:p>
          <a:p>
            <a:pPr algn="just">
              <a:buFont typeface="Wingdings" pitchFamily="2" charset="2"/>
              <a:buChar char="v"/>
            </a:pPr>
            <a:r>
              <a:rPr lang="es-MX" sz="2000" dirty="0" smtClean="0">
                <a:cs typeface="Arial" pitchFamily="34" charset="0"/>
              </a:rPr>
              <a:t>Los bloques de Integración y estructura y Acceso a la información están  al 100%</a:t>
            </a:r>
          </a:p>
          <a:p>
            <a:pPr algn="just">
              <a:buFont typeface="Wingdings" pitchFamily="2" charset="2"/>
              <a:buChar char="v"/>
            </a:pPr>
            <a:r>
              <a:rPr lang="es-MX" sz="2000" dirty="0" smtClean="0">
                <a:cs typeface="Arial" pitchFamily="34" charset="0"/>
              </a:rPr>
              <a:t>Los dos bloques con calificación no aprobatoria son: Vinculación ciudadana y Control interno.</a:t>
            </a:r>
          </a:p>
          <a:p>
            <a:pPr algn="just">
              <a:buFont typeface="Wingdings" pitchFamily="2" charset="2"/>
              <a:buChar char="v"/>
            </a:pPr>
            <a:endParaRPr lang="es-MX" sz="2000" b="1" dirty="0" smtClean="0"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endParaRPr lang="es-MX" sz="2000" dirty="0" smtClean="0"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endParaRPr lang="es-MX" sz="2000" dirty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539552" y="515449"/>
          <a:ext cx="8208912" cy="5412951"/>
        </p:xfrm>
        <a:graphic>
          <a:graphicData uri="http://schemas.openxmlformats.org/drawingml/2006/table">
            <a:tbl>
              <a:tblPr/>
              <a:tblGrid>
                <a:gridCol w="1612404"/>
                <a:gridCol w="6596508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Campos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Información  pendiente de publicar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58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Integración y Estructura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es-MX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s-MX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COMPLETO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Desempeño Legislativo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Agenda legislativa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Información del trabajo de cada una de las comisiones (ordinarias y especiales)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Estadística actualizada de la actividad del Congreso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Documentación Legislativa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Actas de sesión de todos los órganos colegiado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Entrega de equipos de telefonía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8839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Gastos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Descripción del proceso de asignación y entrega de recursos extraordinarios a la dieta mensual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RFC de los proveedores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Personal de base, honorarios y confianza adscritos a las áreas administrativas, así como sus prestaciones y prerrogativas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Administración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Presupuesto por objeto de  gasto, órgano y dependencia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4012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Control Interno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Instrumentación de la Contraloría interna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534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Vinculación Ciudadana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Funcionamiento de un órgano ciudadano reconocido oficialmente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Procedimientos reglamentados del órganos de participación ciudadana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623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Acceso a la Información Pública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s-MX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COMPLETO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 flipH="1">
            <a:off x="539552" y="188640"/>
            <a:ext cx="820891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s-MX" sz="1400" b="1" dirty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Recomendaciones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2 Rectángulo"/>
          <p:cNvSpPr>
            <a:spLocks noChangeArrowheads="1"/>
          </p:cNvSpPr>
          <p:nvPr/>
        </p:nvSpPr>
        <p:spPr bwMode="auto">
          <a:xfrm>
            <a:off x="1362136" y="503238"/>
            <a:ext cx="668484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3000" b="1" dirty="0">
                <a:cs typeface="Arial" pitchFamily="34" charset="0"/>
              </a:rPr>
              <a:t>Áreas de Oportunidad Identificadas</a:t>
            </a:r>
          </a:p>
        </p:txBody>
      </p:sp>
      <p:sp>
        <p:nvSpPr>
          <p:cNvPr id="33795" name="3 Rectángulo"/>
          <p:cNvSpPr>
            <a:spLocks noChangeArrowheads="1"/>
          </p:cNvSpPr>
          <p:nvPr/>
        </p:nvSpPr>
        <p:spPr bwMode="auto">
          <a:xfrm>
            <a:off x="468313" y="1515021"/>
            <a:ext cx="838835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v"/>
            </a:pPr>
            <a:endParaRPr lang="es-MX" sz="2000" dirty="0" smtClean="0"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s-MX" sz="2000" dirty="0" smtClean="0">
                <a:cs typeface="Arial" pitchFamily="34" charset="0"/>
              </a:rPr>
              <a:t>Existen condiciones para la publicación  de la información </a:t>
            </a:r>
          </a:p>
          <a:p>
            <a:pPr algn="just">
              <a:buFont typeface="Wingdings" pitchFamily="2" charset="2"/>
              <a:buChar char="v"/>
            </a:pPr>
            <a:r>
              <a:rPr lang="es-MX" sz="2000" dirty="0" smtClean="0">
                <a:cs typeface="Arial" pitchFamily="34" charset="0"/>
              </a:rPr>
              <a:t>Hay voluntad por parte de las autoridades de la actual legislatura para emprender esfuerzos en el tema de Transparencia</a:t>
            </a:r>
          </a:p>
          <a:p>
            <a:pPr algn="just">
              <a:buFont typeface="Wingdings" pitchFamily="2" charset="2"/>
              <a:buChar char="v"/>
            </a:pPr>
            <a:r>
              <a:rPr lang="es-MX" sz="2000" dirty="0" smtClean="0">
                <a:cs typeface="Arial" pitchFamily="34" charset="0"/>
              </a:rPr>
              <a:t>El tema de la Transparencia es un tema de relevancia en la agenda pública del Estado de Puebla</a:t>
            </a:r>
          </a:p>
          <a:p>
            <a:pPr algn="just">
              <a:buFont typeface="Wingdings" pitchFamily="2" charset="2"/>
              <a:buChar char="v"/>
            </a:pPr>
            <a:r>
              <a:rPr lang="es-MX" sz="2000" dirty="0" smtClean="0">
                <a:cs typeface="Arial" pitchFamily="34" charset="0"/>
              </a:rPr>
              <a:t>Hay un sector importante en el Estado de Puebla: académicos, organizaciones civiles, medios de comunicación y cámaras empresariales que fungen como observadores activos y responsables en el tema.</a:t>
            </a:r>
          </a:p>
          <a:p>
            <a:pPr algn="just">
              <a:buFont typeface="Wingdings" pitchFamily="2" charset="2"/>
              <a:buChar char="v"/>
            </a:pPr>
            <a:endParaRPr lang="es-MX" sz="2000" dirty="0" smtClean="0"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endParaRPr lang="es-MX" sz="2000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4 CuadroTexto"/>
          <p:cNvSpPr txBox="1">
            <a:spLocks noChangeArrowheads="1"/>
          </p:cNvSpPr>
          <p:nvPr/>
        </p:nvSpPr>
        <p:spPr bwMode="auto">
          <a:xfrm>
            <a:off x="250825" y="344488"/>
            <a:ext cx="87137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3200">
                <a:latin typeface="Franklin Gothic Book" charset="0"/>
              </a:rPr>
              <a:t>CIMTRA PUEBLA - TLAXCALA</a:t>
            </a:r>
            <a:endParaRPr lang="es-ES" sz="3200">
              <a:latin typeface="Franklin Gothic Book" charset="0"/>
            </a:endParaRP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292100" y="1682750"/>
            <a:ext cx="5072063" cy="3617913"/>
          </a:xfrm>
          <a:prstGeom prst="rect">
            <a:avLst/>
          </a:prstGeom>
          <a:solidFill>
            <a:srgbClr val="DA5800"/>
          </a:solidFill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 charset="0"/>
              </a:rPr>
              <a:t>¿Y TÚ QUE HACES POR LA TRANSPARENCIA </a:t>
            </a:r>
          </a:p>
          <a:p>
            <a:pPr algn="ctr"/>
            <a:r>
              <a:rPr lang="es-MX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 charset="0"/>
              </a:rPr>
              <a:t>EN TU MUNICIPIO?...</a:t>
            </a:r>
          </a:p>
          <a:p>
            <a:pPr algn="ctr"/>
            <a:endParaRPr lang="es-MX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anklin Gothic Book" charset="0"/>
            </a:endParaRPr>
          </a:p>
          <a:p>
            <a:pPr algn="ctr"/>
            <a:endParaRPr lang="es-MX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anklin Gothic Book" charset="0"/>
            </a:endParaRPr>
          </a:p>
          <a:p>
            <a:pPr algn="ctr"/>
            <a:endParaRPr lang="es-MX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anklin Gothic Book" charset="0"/>
            </a:endParaRPr>
          </a:p>
          <a:p>
            <a:pPr algn="ctr"/>
            <a:endParaRPr lang="es-MX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anklin Gothic Book" charset="0"/>
            </a:endParaRPr>
          </a:p>
          <a:p>
            <a:pPr algn="ctr"/>
            <a:endParaRPr lang="es-MX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anklin Gothic Book" charset="0"/>
            </a:endParaRPr>
          </a:p>
          <a:p>
            <a:pPr algn="ctr"/>
            <a:r>
              <a:rPr lang="es-MX" sz="9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 charset="0"/>
              </a:rPr>
              <a:t>PUEBLA</a:t>
            </a:r>
          </a:p>
          <a:p>
            <a:pPr algn="ctr"/>
            <a:r>
              <a:rPr lang="es-MX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 charset="0"/>
              </a:rPr>
              <a:t>…¡Súmate a éste esfuerzo ciudadano!</a:t>
            </a:r>
          </a:p>
        </p:txBody>
      </p:sp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5508104" y="1916832"/>
            <a:ext cx="3455988" cy="21236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ü"/>
            </a:pPr>
            <a:endParaRPr lang="pt-BR" sz="1300" dirty="0">
              <a:solidFill>
                <a:srgbClr val="262626"/>
              </a:solidFill>
              <a:latin typeface="Franklin Gothic Book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pt-BR" sz="1300" dirty="0">
                <a:solidFill>
                  <a:srgbClr val="262626"/>
                </a:solidFill>
                <a:latin typeface="Franklin Gothic Book" charset="0"/>
              </a:rPr>
              <a:t> </a:t>
            </a:r>
            <a:r>
              <a:rPr lang="pt-BR" sz="1200" dirty="0">
                <a:solidFill>
                  <a:srgbClr val="262626"/>
                </a:solidFill>
                <a:cs typeface="Arial" pitchFamily="34" charset="0"/>
              </a:rPr>
              <a:t>Tamara Lopez Ortega</a:t>
            </a:r>
          </a:p>
          <a:p>
            <a:pPr algn="just"/>
            <a:r>
              <a:rPr lang="pt-BR" sz="1000" dirty="0">
                <a:solidFill>
                  <a:srgbClr val="262626"/>
                </a:solidFill>
                <a:cs typeface="Arial" pitchFamily="34" charset="0"/>
              </a:rPr>
              <a:t>    </a:t>
            </a:r>
            <a:r>
              <a:rPr lang="pt-BR" sz="1000" dirty="0" smtClean="0">
                <a:solidFill>
                  <a:srgbClr val="262626"/>
                </a:solidFill>
                <a:cs typeface="Arial" pitchFamily="34" charset="0"/>
              </a:rPr>
              <a:t>tamara.lopez@iberopuebla.edu.mx</a:t>
            </a:r>
            <a:endParaRPr lang="pt-BR" sz="1000" dirty="0">
              <a:solidFill>
                <a:srgbClr val="262626"/>
              </a:solidFill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pt-BR" sz="1200" dirty="0">
                <a:solidFill>
                  <a:srgbClr val="262626"/>
                </a:solidFill>
                <a:cs typeface="Arial" pitchFamily="34" charset="0"/>
              </a:rPr>
              <a:t>Miguel Reyes Hernández</a:t>
            </a:r>
          </a:p>
          <a:p>
            <a:pPr algn="just"/>
            <a:r>
              <a:rPr lang="pt-BR" sz="1200" dirty="0">
                <a:cs typeface="Arial" pitchFamily="34" charset="0"/>
                <a:hlinkClick r:id="rId2"/>
              </a:rPr>
              <a:t> </a:t>
            </a:r>
            <a:endParaRPr lang="pt-BR" sz="1200" dirty="0"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pt-BR" sz="1200" dirty="0">
                <a:solidFill>
                  <a:srgbClr val="262626"/>
                </a:solidFill>
                <a:cs typeface="Arial" pitchFamily="34" charset="0"/>
              </a:rPr>
              <a:t>Jorge Machuca </a:t>
            </a:r>
            <a:r>
              <a:rPr lang="pt-BR" sz="1200" dirty="0" smtClean="0">
                <a:solidFill>
                  <a:srgbClr val="262626"/>
                </a:solidFill>
                <a:cs typeface="Arial" pitchFamily="34" charset="0"/>
              </a:rPr>
              <a:t>Luna</a:t>
            </a:r>
            <a:endParaRPr lang="pt-BR" sz="1200" dirty="0">
              <a:solidFill>
                <a:srgbClr val="262626"/>
              </a:solidFill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pt-BR" sz="1200" dirty="0" smtClean="0">
              <a:solidFill>
                <a:srgbClr val="262626"/>
              </a:solidFill>
              <a:cs typeface="Arial" pitchFamily="34" charset="0"/>
            </a:endParaRPr>
          </a:p>
          <a:p>
            <a:pPr algn="just"/>
            <a:endParaRPr lang="pt-BR" sz="1200" dirty="0">
              <a:cs typeface="Arial" pitchFamily="34" charset="0"/>
            </a:endParaRPr>
          </a:p>
          <a:p>
            <a:pPr algn="just"/>
            <a:endParaRPr lang="pt-BR" sz="1200" dirty="0">
              <a:cs typeface="Arial" pitchFamily="34" charset="0"/>
            </a:endParaRPr>
          </a:p>
          <a:p>
            <a:pPr algn="just">
              <a:buFontTx/>
              <a:buChar char="•"/>
            </a:pPr>
            <a:endParaRPr lang="pt-BR" sz="1200" dirty="0">
              <a:cs typeface="Arial" pitchFamily="34" charset="0"/>
            </a:endParaRPr>
          </a:p>
          <a:p>
            <a:pPr algn="just"/>
            <a:endParaRPr lang="es-MX" sz="1200" dirty="0">
              <a:cs typeface="Arial" pitchFamily="34" charset="0"/>
            </a:endParaRPr>
          </a:p>
        </p:txBody>
      </p:sp>
      <p:pic>
        <p:nvPicPr>
          <p:cNvPr id="34821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4988" y="2924175"/>
            <a:ext cx="12541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5 Imag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2924175"/>
            <a:ext cx="12255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5651500" y="2606675"/>
            <a:ext cx="2159000" cy="2460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000">
                <a:solidFill>
                  <a:srgbClr val="0D0D0D"/>
                </a:solidFill>
                <a:cs typeface="Arial" pitchFamily="34" charset="0"/>
              </a:rPr>
              <a:t>miguel.reyes@iberopuebla.edu.mx</a:t>
            </a:r>
            <a:endParaRPr lang="es-MX" sz="1000">
              <a:solidFill>
                <a:srgbClr val="0D0D0D"/>
              </a:solidFill>
              <a:cs typeface="Arial" pitchFamily="34" charset="0"/>
            </a:endParaRPr>
          </a:p>
        </p:txBody>
      </p:sp>
      <p:sp>
        <p:nvSpPr>
          <p:cNvPr id="34824" name="8 Rectángulo"/>
          <p:cNvSpPr>
            <a:spLocks noChangeArrowheads="1"/>
          </p:cNvSpPr>
          <p:nvPr/>
        </p:nvSpPr>
        <p:spPr bwMode="auto">
          <a:xfrm>
            <a:off x="5651500" y="2967038"/>
            <a:ext cx="223043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dirty="0">
                <a:cs typeface="Arial" pitchFamily="34" charset="0"/>
              </a:rPr>
              <a:t>machucaluna@mexicoinformate.org</a:t>
            </a:r>
            <a:endParaRPr lang="es-MX" sz="1000" dirty="0">
              <a:cs typeface="Arial" pitchFamily="34" charset="0"/>
            </a:endParaRPr>
          </a:p>
        </p:txBody>
      </p:sp>
      <p:sp>
        <p:nvSpPr>
          <p:cNvPr id="34825" name="10 Rectángulo"/>
          <p:cNvSpPr>
            <a:spLocks noChangeArrowheads="1"/>
          </p:cNvSpPr>
          <p:nvPr/>
        </p:nvSpPr>
        <p:spPr bwMode="auto">
          <a:xfrm>
            <a:off x="9291638" y="4435475"/>
            <a:ext cx="269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200">
                <a:solidFill>
                  <a:srgbClr val="262626"/>
                </a:solidFill>
                <a:cs typeface="Arial" pitchFamily="34" charset="0"/>
                <a:hlinkClick r:id="rId5"/>
              </a:rPr>
              <a:t>e</a:t>
            </a:r>
            <a:endParaRPr lang="es-MX">
              <a:latin typeface="Franklin Gothic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1822</TotalTime>
  <Words>1367</Words>
  <Application>Microsoft Office PowerPoint</Application>
  <PresentationFormat>Presentación en pantalla (4:3)</PresentationFormat>
  <Paragraphs>274</Paragraphs>
  <Slides>22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Viajes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XP Titan Ultimate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End User</dc:creator>
  <cp:lastModifiedBy>jaime vd</cp:lastModifiedBy>
  <cp:revision>156</cp:revision>
  <dcterms:created xsi:type="dcterms:W3CDTF">2011-06-20T11:15:47Z</dcterms:created>
  <dcterms:modified xsi:type="dcterms:W3CDTF">2013-05-02T21:52:25Z</dcterms:modified>
</cp:coreProperties>
</file>