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2" r:id="rId3"/>
    <p:sldId id="292" r:id="rId4"/>
    <p:sldId id="265" r:id="rId5"/>
    <p:sldId id="286" r:id="rId6"/>
    <p:sldId id="289" r:id="rId7"/>
    <p:sldId id="291" r:id="rId8"/>
    <p:sldId id="266" r:id="rId9"/>
    <p:sldId id="268" r:id="rId10"/>
    <p:sldId id="269" r:id="rId11"/>
    <p:sldId id="270" r:id="rId12"/>
    <p:sldId id="271" r:id="rId13"/>
    <p:sldId id="290" r:id="rId14"/>
    <p:sldId id="281" r:id="rId15"/>
    <p:sldId id="282" r:id="rId16"/>
    <p:sldId id="283" r:id="rId17"/>
    <p:sldId id="284" r:id="rId18"/>
    <p:sldId id="285" r:id="rId19"/>
    <p:sldId id="264" r:id="rId20"/>
    <p:sldId id="287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672"/>
  </p:normalViewPr>
  <p:slideViewPr>
    <p:cSldViewPr snapToGrid="0">
      <p:cViewPr varScale="1">
        <p:scale>
          <a:sx n="99" d="100"/>
          <a:sy n="99" d="100"/>
        </p:scale>
        <p:origin x="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61755f4d93ea768/Otros/CIMTRA/CIMTRA%20Municipal/CIMTRA%20Mpal%20v2015/Evaluaciones/Capitales%202025/LS%20Graficas%20y%20cuadros%20apartados%20III%20y%20IV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izbeth/Desktop/CIMTRA%202025/RANKINGS-HISTORICO-NAL-MERID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571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216343014813385E-2"/>
                  <c:y val="-8.859540724484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7B-DA4B-951E-80908CD7FF52}"/>
                </c:ext>
              </c:extLst>
            </c:dLbl>
            <c:dLbl>
              <c:idx val="1"/>
              <c:layout>
                <c:manualLayout>
                  <c:x val="-6.8370918540841999E-2"/>
                  <c:y val="-7.4016172379401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7B-DA4B-951E-80908CD7FF52}"/>
                </c:ext>
              </c:extLst>
            </c:dLbl>
            <c:dLbl>
              <c:idx val="2"/>
              <c:layout>
                <c:manualLayout>
                  <c:x val="-9.6383558279985126E-2"/>
                  <c:y val="-4.1990115163200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7B-DA4B-951E-80908CD7FF52}"/>
                </c:ext>
              </c:extLst>
            </c:dLbl>
            <c:dLbl>
              <c:idx val="3"/>
              <c:layout>
                <c:manualLayout>
                  <c:x val="3.1935330156694884E-2"/>
                  <c:y val="-1.4418430472813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7B-DA4B-951E-80908CD7FF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Hoja1!$B$2:$B$6</c:f>
              <c:numCache>
                <c:formatCode>0.0%</c:formatCode>
                <c:ptCount val="5"/>
                <c:pt idx="0">
                  <c:v>0.318</c:v>
                </c:pt>
                <c:pt idx="1">
                  <c:v>0.38900000000000001</c:v>
                </c:pt>
                <c:pt idx="2">
                  <c:v>0.45400000000000001</c:v>
                </c:pt>
                <c:pt idx="3">
                  <c:v>0.53400000000000003</c:v>
                </c:pt>
                <c:pt idx="4">
                  <c:v>0.49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77B-DA4B-951E-80908CD7F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2711839"/>
        <c:axId val="1472711359"/>
      </c:lineChart>
      <c:catAx>
        <c:axId val="1472711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472711359"/>
        <c:crosses val="autoZero"/>
        <c:auto val="1"/>
        <c:lblAlgn val="ctr"/>
        <c:lblOffset val="100"/>
        <c:noMultiLvlLbl val="0"/>
      </c:catAx>
      <c:valAx>
        <c:axId val="1472711359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472711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00451126647645"/>
          <c:y val="7.5743230448778634E-2"/>
          <c:w val="0.86377787151219487"/>
          <c:h val="0.75007238846138358"/>
        </c:manualLayout>
      </c:layout>
      <c:lineChart>
        <c:grouping val="standard"/>
        <c:varyColors val="0"/>
        <c:ser>
          <c:idx val="0"/>
          <c:order val="0"/>
          <c:tx>
            <c:strRef>
              <c:f>'Mejor ev'!$B$8</c:f>
              <c:strCache>
                <c:ptCount val="1"/>
                <c:pt idx="0">
                  <c:v>Guadalajara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7.0859844001504052E-2"/>
                  <c:y val="-4.3524028347053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F7-DD4D-BB8D-03CBAF284A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'Mejor ev'!$C$7:$G$7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'Mejor ev'!$C$8:$G$8</c:f>
              <c:numCache>
                <c:formatCode>0.0%</c:formatCode>
                <c:ptCount val="5"/>
                <c:pt idx="0">
                  <c:v>1</c:v>
                </c:pt>
                <c:pt idx="1">
                  <c:v>0.99299999999999999</c:v>
                </c:pt>
                <c:pt idx="2">
                  <c:v>1</c:v>
                </c:pt>
                <c:pt idx="3">
                  <c:v>1</c:v>
                </c:pt>
                <c:pt idx="4" formatCode="0%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F7-DD4D-BB8D-03CBAF284ACA}"/>
            </c:ext>
          </c:extLst>
        </c:ser>
        <c:ser>
          <c:idx val="1"/>
          <c:order val="1"/>
          <c:tx>
            <c:strRef>
              <c:f>'Mejor ev'!$B$9</c:f>
              <c:strCache>
                <c:ptCount val="1"/>
                <c:pt idx="0">
                  <c:v>Mérida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6973792178588871E-2"/>
                  <c:y val="4.73111898694919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F7-DD4D-BB8D-03CBAF284A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'Mejor ev'!$C$7:$G$7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'Mejor ev'!$C$9:$G$9</c:f>
              <c:numCache>
                <c:formatCode>0.0%</c:formatCode>
                <c:ptCount val="5"/>
                <c:pt idx="0">
                  <c:v>0.93300000000000005</c:v>
                </c:pt>
                <c:pt idx="1">
                  <c:v>0.92100000000000004</c:v>
                </c:pt>
                <c:pt idx="2">
                  <c:v>0.91700000000000004</c:v>
                </c:pt>
                <c:pt idx="3">
                  <c:v>0.97</c:v>
                </c:pt>
                <c:pt idx="4">
                  <c:v>0.97719999999999996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F7-DD4D-BB8D-03CBAF284ACA}"/>
            </c:ext>
          </c:extLst>
        </c:ser>
        <c:ser>
          <c:idx val="2"/>
          <c:order val="2"/>
          <c:tx>
            <c:strRef>
              <c:f>'Mejor ev'!$B$10</c:f>
              <c:strCache>
                <c:ptCount val="1"/>
                <c:pt idx="0">
                  <c:v>Campeche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285946613765728E-2"/>
                  <c:y val="4.731118986949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F7-DD4D-BB8D-03CBAF284A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'Mejor ev'!$C$7:$G$7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'Mejor ev'!$C$10:$G$10</c:f>
              <c:numCache>
                <c:formatCode>0.0%</c:formatCode>
                <c:ptCount val="5"/>
                <c:pt idx="0">
                  <c:v>8.7999999999999995E-2</c:v>
                </c:pt>
                <c:pt idx="1">
                  <c:v>0.69399999999999995</c:v>
                </c:pt>
                <c:pt idx="2">
                  <c:v>0.73399999999999999</c:v>
                </c:pt>
                <c:pt idx="3">
                  <c:v>0.82299999999999995</c:v>
                </c:pt>
                <c:pt idx="4">
                  <c:v>0.78820000000000001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F7-DD4D-BB8D-03CBAF284ACA}"/>
            </c:ext>
          </c:extLst>
        </c:ser>
        <c:ser>
          <c:idx val="3"/>
          <c:order val="3"/>
          <c:tx>
            <c:strRef>
              <c:f>'Mejor ev'!$B$11</c:f>
              <c:strCache>
                <c:ptCount val="1"/>
                <c:pt idx="0">
                  <c:v>Chihuahua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6.586685485768054E-2"/>
                  <c:y val="-1.5148646089755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EF7-DD4D-BB8D-03CBAF284ACA}"/>
                </c:ext>
              </c:extLst>
            </c:dLbl>
            <c:dLbl>
              <c:idx val="2"/>
              <c:layout>
                <c:manualLayout>
                  <c:x val="-3.5285815102328866E-2"/>
                  <c:y val="1.8935807612194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F7-DD4D-BB8D-03CBAF284ACA}"/>
                </c:ext>
              </c:extLst>
            </c:dLbl>
            <c:dLbl>
              <c:idx val="3"/>
              <c:layout>
                <c:manualLayout>
                  <c:x val="-8.62532182900437E-17"/>
                  <c:y val="-1.5148646089755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F7-DD4D-BB8D-03CBAF284A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'Mejor ev'!$C$7:$G$7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'Mejor ev'!$C$11:$G$11</c:f>
              <c:numCache>
                <c:formatCode>0.0%</c:formatCode>
                <c:ptCount val="5"/>
                <c:pt idx="0">
                  <c:v>0.52500000000000002</c:v>
                </c:pt>
                <c:pt idx="1">
                  <c:v>0.92400000000000004</c:v>
                </c:pt>
                <c:pt idx="2" formatCode="0%">
                  <c:v>0.997</c:v>
                </c:pt>
                <c:pt idx="3" formatCode="0%">
                  <c:v>1</c:v>
                </c:pt>
                <c:pt idx="4" formatCode="0%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EF7-DD4D-BB8D-03CBAF284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0465407"/>
        <c:axId val="372910287"/>
      </c:lineChart>
      <c:catAx>
        <c:axId val="680465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372910287"/>
        <c:crosses val="autoZero"/>
        <c:auto val="1"/>
        <c:lblAlgn val="ctr"/>
        <c:lblOffset val="100"/>
        <c:noMultiLvlLbl val="0"/>
      </c:catAx>
      <c:valAx>
        <c:axId val="37291028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680465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12132299946875"/>
          <c:y val="4.856756618172766E-2"/>
          <c:w val="0.66516294964506129"/>
          <c:h val="0.8914808876372550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4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Hoja3!$B$3:$B$11</c:f>
              <c:strCache>
                <c:ptCount val="9"/>
                <c:pt idx="0">
                  <c:v>Urbanismo</c:v>
                </c:pt>
                <c:pt idx="1">
                  <c:v>Consejos</c:v>
                </c:pt>
                <c:pt idx="2">
                  <c:v>Bienes y sus Usos</c:v>
                </c:pt>
                <c:pt idx="3">
                  <c:v>Obras</c:v>
                </c:pt>
                <c:pt idx="4">
                  <c:v>Gastos</c:v>
                </c:pt>
                <c:pt idx="5">
                  <c:v>Administración</c:v>
                </c:pt>
                <c:pt idx="6">
                  <c:v>Cabildo</c:v>
                </c:pt>
                <c:pt idx="7">
                  <c:v>Participación Ciudadana</c:v>
                </c:pt>
                <c:pt idx="8">
                  <c:v>Atención Ciudadana</c:v>
                </c:pt>
              </c:strCache>
            </c:strRef>
          </c:cat>
          <c:val>
            <c:numRef>
              <c:f>Hoja3!$C$3:$C$11</c:f>
              <c:numCache>
                <c:formatCode>0.0%</c:formatCode>
                <c:ptCount val="9"/>
                <c:pt idx="0">
                  <c:v>0.34300000000000003</c:v>
                </c:pt>
                <c:pt idx="1">
                  <c:v>0.35499999999999998</c:v>
                </c:pt>
                <c:pt idx="2">
                  <c:v>0.45200000000000001</c:v>
                </c:pt>
                <c:pt idx="3">
                  <c:v>0.48299999999999998</c:v>
                </c:pt>
                <c:pt idx="4">
                  <c:v>0.48899999999999999</c:v>
                </c:pt>
                <c:pt idx="5">
                  <c:v>0.496</c:v>
                </c:pt>
                <c:pt idx="6">
                  <c:v>0.51300000000000001</c:v>
                </c:pt>
                <c:pt idx="7">
                  <c:v>0.54800000000000004</c:v>
                </c:pt>
                <c:pt idx="8">
                  <c:v>0.73599999999999999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1-F941-9BA2-824C00D200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31978015"/>
        <c:axId val="431979727"/>
      </c:barChart>
      <c:catAx>
        <c:axId val="4319780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31979727"/>
        <c:crosses val="autoZero"/>
        <c:auto val="1"/>
        <c:lblAlgn val="ctr"/>
        <c:lblOffset val="100"/>
        <c:noMultiLvlLbl val="0"/>
      </c:catAx>
      <c:valAx>
        <c:axId val="431979727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31978015"/>
        <c:crosses val="autoZero"/>
        <c:crossBetween val="between"/>
        <c:minorUnit val="0.0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63FE00-8EB8-1DB4-C32E-32B46C2AE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792581-A8DD-5908-974E-F123FF830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BF35B1-BF11-0EBD-62AF-A5F7248F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33205D-C5C5-112A-186B-5C3CF599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48A4E1-ECB6-F77D-49C6-38449B39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807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DF67E-15FD-F16C-1F6E-A490989E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61CD0B-6E76-0FA6-3637-3DA1CD135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F5C90D-8EFA-AEB9-2E12-25EE99569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0E4455-3348-05C3-8DD3-932E62CCF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3825E9-7CAA-24E0-FCCE-F97D1E26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79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E46E1-15A7-BBDB-340E-204141D4A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6EC7B6-A11E-CA25-53CE-D541E91EC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CAAAE6-5D5E-3F67-3EEF-80C5E7AD3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776F2B-E2DA-75F7-0393-9705C50E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A93B58-438B-58FC-3BBF-907B45B5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87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173A3-A353-7FA0-D2C5-6EB423FA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4FF08E-1352-5BE4-6237-9FC0A7A5C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D5007F-4805-C6E3-B753-44B04482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0BCB8D-AF1E-06F5-9572-767E25C43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15CEDC-D6D1-D400-09D1-2F5A46D0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BB7E00-DD9C-D8AE-27CF-75BE751B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596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E8BC9-4E25-DBD9-A928-EC3219F18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A59C9F-A6B0-9B0C-753C-622CABC94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E0DFF3-AAB8-34F0-58FA-AD083427D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A31C8B-E28C-ACBD-0874-E7F511D80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B6BCA2-7EFC-3532-E597-4EBD59678B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420D1E1-BD25-D871-ACE0-3E2C94C5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C53FCE-8686-1B95-8E3E-50298ED5B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0D047A2-BDEE-B818-5887-AB4996E2E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11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D13D8-7E98-8345-949E-03F66F055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304D6D-7A49-6D3B-3BF6-174297F0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85D3C0-00D1-E660-8242-9D09D2876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5543C6-76E4-CFF7-3917-591B3757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220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96656B-79F1-E56E-FC38-6A415F54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D855D3-6985-753B-31F2-3D847DE3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D8237D-CC73-4280-38B4-99E298C1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74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0FE99-2884-9B1F-FC9A-8B8716E4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7208CD-1BF9-B336-7A73-88C363696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27188E-153B-4592-D4ED-B0C6B31D4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CDD9B5-1159-92E6-56A8-6C4AD588B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5DEE27-F2FD-1893-42FB-2DF730CD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297B62-BF75-1143-6752-E273E9D0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986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2B9FA-CE4C-631B-A41A-45075D4B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0D56ED-D751-59E0-DB05-9C8B625C6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8A62B8-EA10-6950-266B-33AFAE461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AB7B5C-F103-CDED-FFE1-353F7965C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ABDF3A-7C67-39C8-DDFC-15B142AC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73B4E1-B626-C86C-6942-F8BE29D57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101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6052B-B4DB-2947-07F2-F3387D3DE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FC9C07-C59A-4C0B-ADAF-1BF64BCA6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4F87BC-3480-288E-7CAD-DE2518D35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64C17E-CCDB-ED0B-F3BF-5F57F39E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3A57D7-2A6A-BF7C-58B0-61D2260D7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544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982E3D-EF3A-8BEB-BF88-084998E342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E81A59-9162-0F72-9F44-65CF7FDF6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6A632E-2B00-E07B-F2A2-9B6D76775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68CC6D-3CCD-2D57-00A9-05B0C2B9C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AE4DB3-2003-7AD0-470D-3DECCB1CD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9172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7C028EA-426F-5162-A461-E185207B47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76215" t="65992" r="16309" b="33024"/>
          <a:stretch>
            <a:fillRect/>
          </a:stretch>
        </p:blipFill>
        <p:spPr>
          <a:xfrm>
            <a:off x="8683032" y="6368143"/>
            <a:ext cx="3508968" cy="4898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D9744DA-A497-B4E7-C956-80B0560DD7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57920" y="0"/>
            <a:ext cx="3434080" cy="9906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A1CB3C8-2465-5EA5-9D43-F482DD939AC9}"/>
              </a:ext>
            </a:extLst>
          </p:cNvPr>
          <p:cNvSpPr txBox="1"/>
          <p:nvPr userDrawn="1"/>
        </p:nvSpPr>
        <p:spPr>
          <a:xfrm>
            <a:off x="8519380" y="6368143"/>
            <a:ext cx="3672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www.cimtra.org.mx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258DB76-5234-E28C-9764-A8B7942CC29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61371"/>
          <a:stretch>
            <a:fillRect/>
          </a:stretch>
        </p:blipFill>
        <p:spPr>
          <a:xfrm>
            <a:off x="0" y="0"/>
            <a:ext cx="2105634" cy="685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1891459-9979-A8FC-0F83-CB3384DC8D0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61371"/>
          <a:stretch>
            <a:fillRect/>
          </a:stretch>
        </p:blipFill>
        <p:spPr>
          <a:xfrm rot="10800000">
            <a:off x="0" y="6168614"/>
            <a:ext cx="210563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1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2A09A2F-6528-A3E0-7F04-E96774D7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82A4A1-E0D9-3310-C4A1-45E027D46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377DBE-6270-8277-EFA6-9C1063C77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64C34D-5C31-0742-9B98-44F6DD34A6B8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3623C9-6EA1-2481-D5C3-065BAD02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971338-1747-6CE4-55D7-F49B78178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23ED26-3D8E-9C41-9CC3-D83CF003E9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339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imtra.org.mx/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CCB01-B162-7CE1-A231-6E2742088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EB1020C8-3A89-EEE5-96A1-60D9E26D6DCC}"/>
              </a:ext>
            </a:extLst>
          </p:cNvPr>
          <p:cNvSpPr/>
          <p:nvPr/>
        </p:nvSpPr>
        <p:spPr>
          <a:xfrm>
            <a:off x="2592894" y="1833811"/>
            <a:ext cx="7591530" cy="367811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346684" dist="311255" dir="2700000" algn="tl" rotWithShape="0">
              <a:prstClr val="black">
                <a:alpha val="5284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7E7AD5-6472-5160-64B9-AC79517DB3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63" t="26822" r="58820" b="58548"/>
          <a:stretch>
            <a:fillRect/>
          </a:stretch>
        </p:blipFill>
        <p:spPr>
          <a:xfrm>
            <a:off x="0" y="-2121"/>
            <a:ext cx="3672620" cy="686012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CE48259-9D59-4BF3-5E39-3F8EB6D811AA}"/>
              </a:ext>
            </a:extLst>
          </p:cNvPr>
          <p:cNvSpPr txBox="1"/>
          <p:nvPr/>
        </p:nvSpPr>
        <p:spPr>
          <a:xfrm>
            <a:off x="-1" y="2620024"/>
            <a:ext cx="3672620" cy="114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17" b="1" dirty="0">
                <a:solidFill>
                  <a:schemeClr val="bg1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PRESENTACIÓN DE  RESULTADOS</a:t>
            </a:r>
            <a:endParaRPr lang="es-MX" sz="3417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7853AEA-36A5-DF6A-2C99-17E337327A76}"/>
              </a:ext>
            </a:extLst>
          </p:cNvPr>
          <p:cNvSpPr txBox="1"/>
          <p:nvPr/>
        </p:nvSpPr>
        <p:spPr>
          <a:xfrm>
            <a:off x="4125450" y="2358965"/>
            <a:ext cx="56061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EVALUACIÓN DE CAPITALES EN TRANSPARENCIA 2025 </a:t>
            </a:r>
            <a:endParaRPr lang="es-MX" sz="45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2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6E6F-D53F-F76F-6C33-399836E59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C92E21F-8AF3-42E6-FCD1-1CBD16FF2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920" y="0"/>
            <a:ext cx="3434080" cy="99060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E16ECCB-59DA-0700-85E9-56A521962332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SOBRE CIMTRA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49E9BB-A14F-674C-ED52-F1BFBC0938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371"/>
          <a:stretch>
            <a:fillRect/>
          </a:stretch>
        </p:blipFill>
        <p:spPr>
          <a:xfrm>
            <a:off x="0" y="0"/>
            <a:ext cx="2105634" cy="685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ECFF72F-C836-3BED-8E11-CA82040F1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371"/>
          <a:stretch>
            <a:fillRect/>
          </a:stretch>
        </p:blipFill>
        <p:spPr>
          <a:xfrm rot="10800000">
            <a:off x="0" y="6168614"/>
            <a:ext cx="2105634" cy="6858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02FE3D8-F830-5161-134C-EA6759B6053A}"/>
              </a:ext>
            </a:extLst>
          </p:cNvPr>
          <p:cNvSpPr txBox="1"/>
          <p:nvPr/>
        </p:nvSpPr>
        <p:spPr>
          <a:xfrm>
            <a:off x="3810001" y="1906576"/>
            <a:ext cx="7655277" cy="323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85" indent="-380985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667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Colectivo formado por grupos locales en la república mexicana como universidades, organismos empresariales, organizaciones civiles y ciudadanos organizados.</a:t>
            </a:r>
          </a:p>
          <a:p>
            <a:pPr marL="380985" indent="-380985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667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Unidos voluntariamente desde el año 2002.</a:t>
            </a:r>
            <a:endParaRPr lang="es-MX" sz="2667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9">
            <a:extLst>
              <a:ext uri="{FF2B5EF4-FFF2-40B4-BE49-F238E27FC236}">
                <a16:creationId xmlns:a16="http://schemas.microsoft.com/office/drawing/2014/main" id="{BFD1A84D-A7C0-4D58-3558-D18E76266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48017" y="2096155"/>
            <a:ext cx="2842534" cy="287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55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CA2863E-29AE-CEA8-A537-4F55659B7DD8}"/>
              </a:ext>
            </a:extLst>
          </p:cNvPr>
          <p:cNvGraphicFramePr>
            <a:graphicFrameLocks noGrp="1"/>
          </p:cNvGraphicFramePr>
          <p:nvPr/>
        </p:nvGraphicFramePr>
        <p:xfrm>
          <a:off x="1156367" y="298770"/>
          <a:ext cx="7466266" cy="6177059"/>
        </p:xfrm>
        <a:graphic>
          <a:graphicData uri="http://schemas.openxmlformats.org/drawingml/2006/table">
            <a:tbl>
              <a:tblPr bandRow="1"/>
              <a:tblGrid>
                <a:gridCol w="469513">
                  <a:extLst>
                    <a:ext uri="{9D8B030D-6E8A-4147-A177-3AD203B41FA5}">
                      <a16:colId xmlns:a16="http://schemas.microsoft.com/office/drawing/2014/main" val="445422038"/>
                    </a:ext>
                  </a:extLst>
                </a:gridCol>
                <a:gridCol w="1539704">
                  <a:extLst>
                    <a:ext uri="{9D8B030D-6E8A-4147-A177-3AD203B41FA5}">
                      <a16:colId xmlns:a16="http://schemas.microsoft.com/office/drawing/2014/main" val="3949241193"/>
                    </a:ext>
                  </a:extLst>
                </a:gridCol>
                <a:gridCol w="1066012">
                  <a:extLst>
                    <a:ext uri="{9D8B030D-6E8A-4147-A177-3AD203B41FA5}">
                      <a16:colId xmlns:a16="http://schemas.microsoft.com/office/drawing/2014/main" val="4268896751"/>
                    </a:ext>
                  </a:extLst>
                </a:gridCol>
                <a:gridCol w="4391037">
                  <a:extLst>
                    <a:ext uri="{9D8B030D-6E8A-4147-A177-3AD203B41FA5}">
                      <a16:colId xmlns:a16="http://schemas.microsoft.com/office/drawing/2014/main" val="2650564862"/>
                    </a:ext>
                  </a:extLst>
                </a:gridCol>
              </a:tblGrid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b="1">
                          <a:solidFill>
                            <a:srgbClr val="FFFED6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#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F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b="1">
                          <a:solidFill>
                            <a:srgbClr val="FFFED6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CAPITAL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F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b="1">
                          <a:solidFill>
                            <a:srgbClr val="FFFED6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ESTADO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F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b="1" dirty="0">
                          <a:solidFill>
                            <a:srgbClr val="FFFED6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EVALUADOR(A)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F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88176"/>
                  </a:ext>
                </a:extLst>
              </a:tr>
              <a:tr h="2047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Aguascalientes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Ags.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Juan Carlos Arriaga Rodríguez, Oscar Alber Mejía Rojas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691207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Campeche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Camp.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Lizbeth del C. Estrada Osorio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466914"/>
                  </a:ext>
                </a:extLst>
              </a:tr>
              <a:tr h="2233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3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Chetumal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Q. Roo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Arlene Cruz Orozco, Ricardo Zahir Quiñones Leal, Tania Libertad Camal Cheluja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6254020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4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Chihuahua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Chih.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Gilberto Sánchez Esparza y Gisela García Moreno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237557"/>
                  </a:ext>
                </a:extLst>
              </a:tr>
              <a:tr h="311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5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Chilpancingo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Gro.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Alejandro Nava Ríos, Atenas Hernandez Sánchez, José Rigoberto García Vargas, José Ojeda Bustamante y Marco Silva Barradas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436255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6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Colima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José Zarco Quintero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049386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7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Cuernavaca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Mor.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Claudia Alejandra Verduzco Moreno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200082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8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Culiacán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Sin.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César Omar Mora Pérez y Fabiola Garibaldi Cortez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285033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9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Durango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Dgo.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Daniel R. Cervantes Pérez 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0356274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10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Guadalajara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Jal.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Javier Antonio Isidoro Saldívar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853952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11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Guanajuato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Gto.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Monserrat Olivos Fuentes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05956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12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Hermosillo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Son.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Marcela Barraza Paredes y Homar Arturo Moreno Ramos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359964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13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La Paz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BCS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Luis Eduardo </a:t>
                      </a:r>
                      <a:r>
                        <a:rPr lang="es-MX" sz="9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Ramírez</a:t>
                      </a: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Sirgo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989197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14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Mérida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Yuc.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Lizbeth del C. Estrada Osorio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794745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15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Mexicali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BC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Alejandro Prieto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77418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16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Monterrey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N.L.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Jaime Villasana Dávila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069404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17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Morelia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Mich.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Claudia Alejandra Verduzco Moreno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538929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18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Oaxaca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Oax.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Adán Córdova Trujillo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562615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19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Pachuca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Hgo.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Diana Minerva Guerrero Lozoya y Roberto Bernardez Piñón 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0374"/>
                  </a:ext>
                </a:extLst>
              </a:tr>
              <a:tr h="311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20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Puebla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Pue.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Alejandro Nava Ríos, Atenas Hernandez Sánchez, José Rigoberto García Vargas, José Ojeda Bustamante y Marco Silva Barradas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472878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21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Querétaro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Qro.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Jaime </a:t>
                      </a:r>
                      <a:r>
                        <a:rPr lang="es-MX" sz="9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Netzahuatl Jiménez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052596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22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Saltillo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Coah.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Lizbeth del C. Estrada Osorio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138424"/>
                  </a:ext>
                </a:extLst>
              </a:tr>
              <a:tr h="2258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23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San Luis Potosí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SLP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Jaime Iván Rodríguez, Lizbeth del C. Estrada Osorio y Roberto Sosa Fabián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212388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24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Tepic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Nay.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Fabiola Garibaldi Cortez y Gabriel Alejandro Pérez García 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619281"/>
                  </a:ext>
                </a:extLst>
              </a:tr>
              <a:tr h="311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25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Tlaxcala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Tlax.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Alejandro Nava Ríos, Atenas Hernandez Sánchez, José Rigoberto García Vargas, José Ojeda Bustamante y Marco Silva Barradas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018777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26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Toluca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Edo. Mex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Daniel R. Cervantes Pérez 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8523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27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Tuxtla Gutiérrez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Chis.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Daniel R. Cervantes Pérez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21622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28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Victoria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Tamaulipas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Luis Eduardo Ramírez Sirgo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90215"/>
                  </a:ext>
                </a:extLst>
              </a:tr>
              <a:tr h="311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29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Villahermosa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Tab.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Aireli Yamillet Ábalos Andrade, Juan </a:t>
                      </a:r>
                      <a:r>
                        <a:rPr lang="es-MX" sz="9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Carlos</a:t>
                      </a: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Arriaga Rodríguez y Rodrigo Azael Jiménez Rosales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036080"/>
                  </a:ext>
                </a:extLst>
              </a:tr>
              <a:tr h="3333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30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Xalapa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Ver.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Alejandro Nava Ríos, Atenas Hernandez Sánchez, José Rigoberto García Vargas, José Ojeda Bustamante y Marco Silva Barradas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848127"/>
                  </a:ext>
                </a:extLst>
              </a:tr>
              <a:tr h="153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31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Zacatecas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Zac.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Claudia Alejandra Verduzco Moreno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372456"/>
                  </a:ext>
                </a:extLst>
              </a:tr>
              <a:tr h="1252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23619"/>
                  </a:ext>
                </a:extLst>
              </a:tr>
              <a:tr h="144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Cuauhtémoc</a:t>
                      </a:r>
                      <a:endParaRPr lang="es-MX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 anchor="ctr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CDMX.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Dana Pérez Pineda y Jorge Carbajal Hernández </a:t>
                      </a:r>
                      <a:endParaRPr lang="es-MX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1513" marR="41513" marT="0" marB="0">
                    <a:lnL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D4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120743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28E8D46-7A07-6C85-99EC-D8FABED23AB1}"/>
              </a:ext>
            </a:extLst>
          </p:cNvPr>
          <p:cNvSpPr txBox="1"/>
          <p:nvPr/>
        </p:nvSpPr>
        <p:spPr>
          <a:xfrm>
            <a:off x="9165085" y="1090162"/>
            <a:ext cx="2510752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667" b="1" dirty="0"/>
              <a:t> 38 </a:t>
            </a:r>
          </a:p>
          <a:p>
            <a:pPr algn="ctr"/>
            <a:r>
              <a:rPr lang="es-MX" sz="2667" b="1" dirty="0"/>
              <a:t>EVALUADORES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79BE07-5AAD-5151-267F-A0991788D24A}"/>
              </a:ext>
            </a:extLst>
          </p:cNvPr>
          <p:cNvSpPr txBox="1"/>
          <p:nvPr/>
        </p:nvSpPr>
        <p:spPr>
          <a:xfrm>
            <a:off x="9086960" y="2546685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PRESENCIA  DE CAPÍTULOS  CIMTRA </a:t>
            </a:r>
          </a:p>
          <a:p>
            <a:pPr algn="ctr"/>
            <a:r>
              <a:rPr lang="es-MX" sz="2000" b="1" dirty="0"/>
              <a:t>EN 17 ENTIDADES  DE LA REPÚBLICA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EBFA5B-FE4B-2BC5-0ACB-C93AEE521C08}"/>
              </a:ext>
            </a:extLst>
          </p:cNvPr>
          <p:cNvSpPr txBox="1"/>
          <p:nvPr/>
        </p:nvSpPr>
        <p:spPr>
          <a:xfrm>
            <a:off x="8863264" y="4305900"/>
            <a:ext cx="31014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1500" i="1" dirty="0">
                <a:latin typeface="Century Gothic" panose="020B0502020202020204" pitchFamily="34" charset="0"/>
              </a:rPr>
              <a:t>Chihuahua, Ciudad de México, Coahuila, Colima, Estado de México, Guanajuato, Guerrero, Jalisco, Michoacán, Oaxaca, Puebla, Querétaro, Quintana Roo, Sonora, Tamaulipas, Tlaxcala y Yucatán</a:t>
            </a:r>
            <a:endParaRPr lang="es-MX" sz="15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8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438A1-14FF-6B26-4B5F-8F6DAE56B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973CA4F1-3785-0660-ABFF-68ED9AFE3BF7}"/>
              </a:ext>
            </a:extLst>
          </p:cNvPr>
          <p:cNvSpPr txBox="1"/>
          <p:nvPr/>
        </p:nvSpPr>
        <p:spPr>
          <a:xfrm>
            <a:off x="-1" y="856141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INTRODUCCIÓN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6ED92E5-455B-E3F4-6334-045E3CA3A570}"/>
              </a:ext>
            </a:extLst>
          </p:cNvPr>
          <p:cNvSpPr txBox="1"/>
          <p:nvPr/>
        </p:nvSpPr>
        <p:spPr>
          <a:xfrm>
            <a:off x="740462" y="1477267"/>
            <a:ext cx="10999612" cy="5257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Quinta evaluación de capitales de manera conjunta y simultánea: 2018, 2019, 2021, 2023 y 2025.</a:t>
            </a: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El Colectivo CIMTRA publica el presente reporte 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a partir de la información disponible en los portales de las capitales evaluadas (más información en siguientes láminas).</a:t>
            </a:r>
            <a:endParaRPr lang="es-MX" sz="2333" dirty="0">
              <a:solidFill>
                <a:srgbClr val="373B4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Con la publicación de la nueva ley general de transparencia y acceso a la información pública a inicios de 2025, inició una nueva etapa para la transparencia en México.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Arial" panose="020B0604020202020204" pitchFamily="34" charset="0"/>
              </a:rPr>
              <a:t> </a:t>
            </a:r>
            <a:endParaRPr lang="es-MX" sz="2333" dirty="0">
              <a:solidFill>
                <a:srgbClr val="373B4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MX" sz="233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09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E8AE-F77B-CB6B-F6CF-3F5D56406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3010E0E4-1C8A-9AEF-176A-A9D63CD0CF4C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METODOLOGÍA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252FEE43-6B79-C130-854D-28176019892D}"/>
              </a:ext>
            </a:extLst>
          </p:cNvPr>
          <p:cNvSpPr/>
          <p:nvPr/>
        </p:nvSpPr>
        <p:spPr>
          <a:xfrm>
            <a:off x="722825" y="1939734"/>
            <a:ext cx="3672787" cy="1442343"/>
          </a:xfrm>
          <a:prstGeom prst="roundRect">
            <a:avLst>
              <a:gd name="adj" fmla="val 8453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1D8075"/>
            </a:solidFill>
            <a:prstDash val="solid"/>
          </a:ln>
        </p:spPr>
        <p:txBody>
          <a:bodyPr/>
          <a:lstStyle/>
          <a:p>
            <a:pPr algn="ctr">
              <a:lnSpc>
                <a:spcPts val="2292"/>
              </a:lnSpc>
            </a:pPr>
            <a:r>
              <a:rPr lang="es-MX" sz="1833" b="1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1. </a:t>
            </a: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Recolección de información entre febrero y mayo de 2025</a:t>
            </a:r>
          </a:p>
          <a:p>
            <a:pPr algn="ctr">
              <a:lnSpc>
                <a:spcPts val="2292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</a:rPr>
              <a:t>(Con corte al 31 de diciembre</a:t>
            </a:r>
          </a:p>
          <a:p>
            <a:pPr algn="ctr">
              <a:lnSpc>
                <a:spcPts val="2292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</a:rPr>
              <a:t>De 2024)</a:t>
            </a:r>
            <a:endParaRPr lang="es-MX" sz="1833" dirty="0">
              <a:latin typeface="Aptos" panose="020B0004020202020204" pitchFamily="34" charset="0"/>
            </a:endParaRPr>
          </a:p>
        </p:txBody>
      </p:sp>
      <p:sp>
        <p:nvSpPr>
          <p:cNvPr id="9" name="Shape 11">
            <a:extLst>
              <a:ext uri="{FF2B5EF4-FFF2-40B4-BE49-F238E27FC236}">
                <a16:creationId xmlns:a16="http://schemas.microsoft.com/office/drawing/2014/main" id="{B494DF1F-A662-24B5-7272-06C459230774}"/>
              </a:ext>
            </a:extLst>
          </p:cNvPr>
          <p:cNvSpPr/>
          <p:nvPr/>
        </p:nvSpPr>
        <p:spPr>
          <a:xfrm>
            <a:off x="4750905" y="1937043"/>
            <a:ext cx="3070407" cy="1442344"/>
          </a:xfrm>
          <a:prstGeom prst="roundRect">
            <a:avLst>
              <a:gd name="adj" fmla="val 704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3402F"/>
            </a:solidFill>
            <a:prstDash val="solid"/>
          </a:ln>
        </p:spPr>
        <p:txBody>
          <a:bodyPr/>
          <a:lstStyle/>
          <a:p>
            <a:pPr algn="ctr">
              <a:lnSpc>
                <a:spcPts val="2208"/>
              </a:lnSpc>
            </a:pPr>
            <a:r>
              <a:rPr lang="es-MX" sz="1833" b="1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2. </a:t>
            </a: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Verificación de la 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existencia y de la  actualidad de la información</a:t>
            </a:r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C3BD279C-5A86-921F-D04C-3DF87D96122D}"/>
              </a:ext>
            </a:extLst>
          </p:cNvPr>
          <p:cNvSpPr/>
          <p:nvPr/>
        </p:nvSpPr>
        <p:spPr>
          <a:xfrm>
            <a:off x="8139566" y="1932264"/>
            <a:ext cx="3329610" cy="1442343"/>
          </a:xfrm>
          <a:prstGeom prst="roundRect">
            <a:avLst>
              <a:gd name="adj" fmla="val 8453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1D8075"/>
            </a:solidFill>
            <a:prstDash val="solid"/>
          </a:ln>
        </p:spPr>
        <p:txBody>
          <a:bodyPr/>
          <a:lstStyle/>
          <a:p>
            <a:pPr algn="ctr">
              <a:lnSpc>
                <a:spcPts val="2292"/>
              </a:lnSpc>
            </a:pPr>
            <a:r>
              <a:rPr lang="es-MX" sz="1833" b="1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3. </a:t>
            </a: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Retroalimentación a las</a:t>
            </a:r>
          </a:p>
          <a:p>
            <a:pPr algn="ctr">
              <a:lnSpc>
                <a:spcPts val="2292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Autoridades municipales</a:t>
            </a:r>
          </a:p>
          <a:p>
            <a:pPr algn="ctr">
              <a:lnSpc>
                <a:spcPts val="2292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Evaluadas para aclarar o resolver dudas</a:t>
            </a:r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D81708D9-3C08-0965-5B1F-0C7B233B9220}"/>
              </a:ext>
            </a:extLst>
          </p:cNvPr>
          <p:cNvSpPr/>
          <p:nvPr/>
        </p:nvSpPr>
        <p:spPr>
          <a:xfrm>
            <a:off x="4765670" y="3758826"/>
            <a:ext cx="3086342" cy="1439648"/>
          </a:xfrm>
          <a:prstGeom prst="roundRect">
            <a:avLst>
              <a:gd name="adj" fmla="val 8453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1D8075"/>
            </a:solidFill>
            <a:prstDash val="solid"/>
          </a:ln>
        </p:spPr>
        <p:txBody>
          <a:bodyPr/>
          <a:lstStyle/>
          <a:p>
            <a:pPr algn="ctr">
              <a:lnSpc>
                <a:spcPts val="2292"/>
              </a:lnSpc>
            </a:pPr>
            <a:endParaRPr lang="es-MX" sz="1833" b="1" dirty="0">
              <a:solidFill>
                <a:srgbClr val="52586B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algn="ctr">
              <a:lnSpc>
                <a:spcPts val="2292"/>
              </a:lnSpc>
            </a:pPr>
            <a:r>
              <a:rPr lang="es-MX" sz="1833" b="1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5. </a:t>
            </a: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Elaboración de </a:t>
            </a:r>
          </a:p>
          <a:p>
            <a:pPr algn="ctr">
              <a:lnSpc>
                <a:spcPts val="2292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</a:rPr>
              <a:t>Reporte</a:t>
            </a:r>
            <a:endParaRPr lang="es-MX" sz="1833" dirty="0">
              <a:latin typeface="Aptos" panose="020B0004020202020204" pitchFamily="34" charset="0"/>
            </a:endParaRPr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676922F0-F638-57B0-7BD3-BC7574FC7BAE}"/>
              </a:ext>
            </a:extLst>
          </p:cNvPr>
          <p:cNvSpPr/>
          <p:nvPr/>
        </p:nvSpPr>
        <p:spPr>
          <a:xfrm>
            <a:off x="735459" y="3756130"/>
            <a:ext cx="3660153" cy="1442344"/>
          </a:xfrm>
          <a:prstGeom prst="roundRect">
            <a:avLst>
              <a:gd name="adj" fmla="val 704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3402F"/>
            </a:solidFill>
            <a:prstDash val="solid"/>
          </a:ln>
        </p:spPr>
        <p:txBody>
          <a:bodyPr/>
          <a:lstStyle/>
          <a:p>
            <a:pPr algn="ctr">
              <a:lnSpc>
                <a:spcPts val="2208"/>
              </a:lnSpc>
            </a:pPr>
            <a:r>
              <a:rPr lang="es-MX" sz="1833" b="1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4. </a:t>
            </a: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Corregir la calificación 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Cuando sea procedente según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 se reciba información de  la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Autoridad evaluada</a:t>
            </a: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6D3F0642-6C6A-FA15-28B6-75EE45F086C0}"/>
              </a:ext>
            </a:extLst>
          </p:cNvPr>
          <p:cNvSpPr/>
          <p:nvPr/>
        </p:nvSpPr>
        <p:spPr>
          <a:xfrm>
            <a:off x="8161300" y="3759866"/>
            <a:ext cx="3329610" cy="1442344"/>
          </a:xfrm>
          <a:prstGeom prst="roundRect">
            <a:avLst>
              <a:gd name="adj" fmla="val 704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3402F"/>
            </a:solidFill>
            <a:prstDash val="solid"/>
          </a:ln>
        </p:spPr>
        <p:txBody>
          <a:bodyPr/>
          <a:lstStyle/>
          <a:p>
            <a:pPr algn="ctr">
              <a:lnSpc>
                <a:spcPts val="2208"/>
              </a:lnSpc>
            </a:pPr>
            <a:r>
              <a:rPr lang="es-MX" sz="1833" b="1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6. </a:t>
            </a: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Difusión de resultados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y socializar con la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Autoridad evaluada las </a:t>
            </a:r>
          </a:p>
          <a:p>
            <a:pPr algn="ctr">
              <a:lnSpc>
                <a:spcPts val="2208"/>
              </a:lnSpc>
            </a:pPr>
            <a:r>
              <a:rPr lang="es-MX" sz="1833" dirty="0">
                <a:solidFill>
                  <a:srgbClr val="52586B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Recomendaciones</a:t>
            </a:r>
          </a:p>
        </p:txBody>
      </p:sp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478931BD-E508-E7A8-BD3C-F10DCE9FDC3D}"/>
              </a:ext>
            </a:extLst>
          </p:cNvPr>
          <p:cNvSpPr/>
          <p:nvPr/>
        </p:nvSpPr>
        <p:spPr>
          <a:xfrm rot="5400000">
            <a:off x="4336804" y="2558186"/>
            <a:ext cx="458611" cy="19050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B8B4A4F3-AFB3-97AF-00BB-B48DB8B8AD91}"/>
              </a:ext>
            </a:extLst>
          </p:cNvPr>
          <p:cNvSpPr/>
          <p:nvPr/>
        </p:nvSpPr>
        <p:spPr>
          <a:xfrm rot="5400000">
            <a:off x="7774229" y="2643966"/>
            <a:ext cx="458611" cy="19050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  <p:sp>
        <p:nvSpPr>
          <p:cNvPr id="15" name="Triángulo isósceles 14">
            <a:extLst>
              <a:ext uri="{FF2B5EF4-FFF2-40B4-BE49-F238E27FC236}">
                <a16:creationId xmlns:a16="http://schemas.microsoft.com/office/drawing/2014/main" id="{7CEC4B17-2C43-FEF6-335E-68EED7FA7C84}"/>
              </a:ext>
            </a:extLst>
          </p:cNvPr>
          <p:cNvSpPr/>
          <p:nvPr/>
        </p:nvSpPr>
        <p:spPr>
          <a:xfrm rot="5400000">
            <a:off x="4351336" y="4329131"/>
            <a:ext cx="458611" cy="19050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  <p:sp>
        <p:nvSpPr>
          <p:cNvPr id="17" name="Triángulo isósceles 16">
            <a:extLst>
              <a:ext uri="{FF2B5EF4-FFF2-40B4-BE49-F238E27FC236}">
                <a16:creationId xmlns:a16="http://schemas.microsoft.com/office/drawing/2014/main" id="{8623B5EF-1DF0-AE79-A595-208C9DDA58FA}"/>
              </a:ext>
            </a:extLst>
          </p:cNvPr>
          <p:cNvSpPr/>
          <p:nvPr/>
        </p:nvSpPr>
        <p:spPr>
          <a:xfrm rot="5400000">
            <a:off x="7802553" y="4382052"/>
            <a:ext cx="458611" cy="19050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  <p:sp>
        <p:nvSpPr>
          <p:cNvPr id="27" name="Triángulo isósceles 26">
            <a:extLst>
              <a:ext uri="{FF2B5EF4-FFF2-40B4-BE49-F238E27FC236}">
                <a16:creationId xmlns:a16="http://schemas.microsoft.com/office/drawing/2014/main" id="{97D04F4E-E7A2-F7BE-377C-9ADDB059CCAE}"/>
              </a:ext>
            </a:extLst>
          </p:cNvPr>
          <p:cNvSpPr/>
          <p:nvPr/>
        </p:nvSpPr>
        <p:spPr>
          <a:xfrm rot="5400000">
            <a:off x="339553" y="4329132"/>
            <a:ext cx="458611" cy="19050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  <p:sp>
        <p:nvSpPr>
          <p:cNvPr id="28" name="Triángulo isósceles 27">
            <a:extLst>
              <a:ext uri="{FF2B5EF4-FFF2-40B4-BE49-F238E27FC236}">
                <a16:creationId xmlns:a16="http://schemas.microsoft.com/office/drawing/2014/main" id="{508FB664-0A49-E09F-F508-964B57E4A578}"/>
              </a:ext>
            </a:extLst>
          </p:cNvPr>
          <p:cNvSpPr/>
          <p:nvPr/>
        </p:nvSpPr>
        <p:spPr>
          <a:xfrm rot="5400000">
            <a:off x="11406205" y="2558187"/>
            <a:ext cx="458611" cy="19050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00" dirty="0"/>
          </a:p>
        </p:txBody>
      </p:sp>
    </p:spTree>
    <p:extLst>
      <p:ext uri="{BB962C8B-B14F-4D97-AF65-F5344CB8AC3E}">
        <p14:creationId xmlns:p14="http://schemas.microsoft.com/office/powerpoint/2010/main" val="2274769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718E1-8015-6B07-E375-481E4377C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C88668A-303D-08E6-C4A2-AD2475455C94}"/>
              </a:ext>
            </a:extLst>
          </p:cNvPr>
          <p:cNvSpPr txBox="1"/>
          <p:nvPr/>
        </p:nvSpPr>
        <p:spPr>
          <a:xfrm>
            <a:off x="0" y="855394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HERRAMIENTA APLICADA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826D691-BE8D-8273-C7F7-6D85D9288D88}"/>
              </a:ext>
            </a:extLst>
          </p:cNvPr>
          <p:cNvSpPr txBox="1"/>
          <p:nvPr/>
        </p:nvSpPr>
        <p:spPr>
          <a:xfrm>
            <a:off x="572986" y="1445299"/>
            <a:ext cx="10717388" cy="4810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CIMTRA-MUNICIPAL</a:t>
            </a:r>
            <a:endParaRPr lang="es-MX" sz="2333" b="1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Sirve para inventariar la disponibilidad de información para el ciudadano en el gobierno municipal. </a:t>
            </a: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Un 45% de los reactivos de la herramienta  corresponde a las obligaciones de las leyes de transparencia y un 55% son de transparencia proactiva.</a:t>
            </a: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No es una encuesta aplicada a servidores públicos o ciudadanos. Es una comprobación de hechos.</a:t>
            </a: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Disponible en el portal: 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  <a:hlinkClick r:id="rId2"/>
              </a:rPr>
              <a:t>www.cimtra.org.mx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endParaRPr lang="es-MX" sz="2667" dirty="0">
              <a:solidFill>
                <a:srgbClr val="373B48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171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9D47FE7-E43A-8ECF-466F-54C1C3AAF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6604" y="1058019"/>
            <a:ext cx="628216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sz="3000" b="1" dirty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 HERRAMIENTA CIMTRA-Municipal</a:t>
            </a:r>
            <a:endParaRPr lang="es-ES" altLang="es-MX" sz="3000" b="1" dirty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" name="Group 21">
            <a:extLst>
              <a:ext uri="{FF2B5EF4-FFF2-40B4-BE49-F238E27FC236}">
                <a16:creationId xmlns:a16="http://schemas.microsoft.com/office/drawing/2014/main" id="{EEEBE8B1-0B6B-C68D-0E41-12BE8AF495A1}"/>
              </a:ext>
            </a:extLst>
          </p:cNvPr>
          <p:cNvGrpSpPr>
            <a:grpSpLocks/>
          </p:cNvGrpSpPr>
          <p:nvPr/>
        </p:nvGrpSpPr>
        <p:grpSpPr bwMode="auto">
          <a:xfrm>
            <a:off x="1149015" y="1958656"/>
            <a:ext cx="2499708" cy="2258539"/>
            <a:chOff x="216" y="1008"/>
            <a:chExt cx="1656" cy="1178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B0286CC2-9753-22B1-9381-44D1A4D7D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" y="1008"/>
              <a:ext cx="1656" cy="432"/>
            </a:xfrm>
            <a:prstGeom prst="rect">
              <a:avLst/>
            </a:prstGeom>
            <a:solidFill>
              <a:srgbClr val="009192"/>
            </a:solidFill>
            <a:ln w="9525">
              <a:solidFill>
                <a:srgbClr val="D35B4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s-MX" sz="1500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Información a </a:t>
              </a:r>
            </a:p>
            <a:p>
              <a:pPr algn="ctr">
                <a:defRPr/>
              </a:pPr>
              <a:r>
                <a:rPr lang="es-MX" sz="1500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la Ciudadanía</a:t>
              </a:r>
            </a:p>
          </p:txBody>
        </p:sp>
        <p:sp>
          <p:nvSpPr>
            <p:cNvPr id="5" name="Text Box 15">
              <a:extLst>
                <a:ext uri="{FF2B5EF4-FFF2-40B4-BE49-F238E27FC236}">
                  <a16:creationId xmlns:a16="http://schemas.microsoft.com/office/drawing/2014/main" id="{09DA462C-5F07-5595-31FF-9D0E891DC5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1536"/>
              <a:ext cx="1605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Gastos</a:t>
              </a:r>
            </a:p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Obras</a:t>
              </a:r>
            </a:p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Bienes y sus usos</a:t>
              </a:r>
            </a:p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Administración</a:t>
              </a:r>
            </a:p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Urbanismo</a:t>
              </a:r>
            </a:p>
          </p:txBody>
        </p:sp>
      </p:grpSp>
      <p:grpSp>
        <p:nvGrpSpPr>
          <p:cNvPr id="6" name="Group 22">
            <a:extLst>
              <a:ext uri="{FF2B5EF4-FFF2-40B4-BE49-F238E27FC236}">
                <a16:creationId xmlns:a16="http://schemas.microsoft.com/office/drawing/2014/main" id="{F43E1B26-10EF-5DA1-8F99-754303651EE0}"/>
              </a:ext>
            </a:extLst>
          </p:cNvPr>
          <p:cNvGrpSpPr>
            <a:grpSpLocks/>
          </p:cNvGrpSpPr>
          <p:nvPr/>
        </p:nvGrpSpPr>
        <p:grpSpPr bwMode="auto">
          <a:xfrm>
            <a:off x="3963063" y="1958656"/>
            <a:ext cx="2920909" cy="2070208"/>
            <a:chOff x="1968" y="1008"/>
            <a:chExt cx="2016" cy="1036"/>
          </a:xfrm>
        </p:grpSpPr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8A83AE25-892F-C923-0B12-54346B18E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1008"/>
              <a:ext cx="1968" cy="432"/>
            </a:xfrm>
            <a:prstGeom prst="rect">
              <a:avLst/>
            </a:prstGeom>
            <a:solidFill>
              <a:srgbClr val="009192"/>
            </a:solidFill>
            <a:ln w="9525">
              <a:solidFill>
                <a:srgbClr val="3C909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s-MX" sz="1500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Espacios de Comunicación</a:t>
              </a:r>
            </a:p>
            <a:p>
              <a:pPr algn="ctr">
                <a:defRPr/>
              </a:pPr>
              <a:r>
                <a:rPr lang="es-MX" sz="1500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Gobierno-Sociedad</a:t>
              </a:r>
            </a:p>
          </p:txBody>
        </p: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CFE007E8-20D0-8856-2DC8-4837521F29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1536"/>
              <a:ext cx="2016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Bloque de Consejos</a:t>
              </a:r>
              <a:endParaRPr lang="es-ES_tradnl" altLang="es-MX" sz="1000" dirty="0">
                <a:solidFill>
                  <a:srgbClr val="000000"/>
                </a:solidFill>
                <a:latin typeface="Trebuchet MS" panose="020B0603020202020204" pitchFamily="34" charset="0"/>
              </a:endParaRPr>
            </a:p>
            <a:p>
              <a:pPr eaLnBrk="1" hangingPunct="1"/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2. Bloque de Participación Ciudadana</a:t>
              </a:r>
              <a:endParaRPr lang="es-ES_tradnl" altLang="es-MX" sz="1000" dirty="0">
                <a:solidFill>
                  <a:srgbClr val="000000"/>
                </a:solidFill>
                <a:latin typeface="Trebuchet MS" panose="020B0603020202020204" pitchFamily="34" charset="0"/>
              </a:endParaRPr>
            </a:p>
            <a:p>
              <a:pPr eaLnBrk="1" hangingPunct="1"/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3. Bloque de Cabildo</a:t>
              </a:r>
              <a:endParaRPr lang="es-ES" altLang="es-MX" sz="1500" dirty="0">
                <a:solidFill>
                  <a:srgbClr val="000000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id="{31F8E741-F4D6-E180-65EA-9131009661D1}"/>
              </a:ext>
            </a:extLst>
          </p:cNvPr>
          <p:cNvGrpSpPr>
            <a:grpSpLocks/>
          </p:cNvGrpSpPr>
          <p:nvPr/>
        </p:nvGrpSpPr>
        <p:grpSpPr bwMode="auto">
          <a:xfrm>
            <a:off x="7006789" y="1958656"/>
            <a:ext cx="2961665" cy="1641388"/>
            <a:chOff x="4032" y="1008"/>
            <a:chExt cx="1560" cy="797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CD05C184-A318-DFAF-7978-4175A9D9E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08"/>
              <a:ext cx="1560" cy="432"/>
            </a:xfrm>
            <a:prstGeom prst="rect">
              <a:avLst/>
            </a:prstGeom>
            <a:solidFill>
              <a:srgbClr val="009192"/>
            </a:solidFill>
            <a:ln w="9525">
              <a:solidFill>
                <a:srgbClr val="D35B4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s-MX" sz="1500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Atención </a:t>
              </a:r>
            </a:p>
            <a:p>
              <a:pPr algn="ctr">
                <a:defRPr/>
              </a:pPr>
              <a:r>
                <a:rPr lang="es-MX" sz="1500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Ciudadana</a:t>
              </a:r>
            </a:p>
          </p:txBody>
        </p:sp>
        <p:sp>
          <p:nvSpPr>
            <p:cNvPr id="11" name="Text Box 18">
              <a:extLst>
                <a:ext uri="{FF2B5EF4-FFF2-40B4-BE49-F238E27FC236}">
                  <a16:creationId xmlns:a16="http://schemas.microsoft.com/office/drawing/2014/main" id="{C08C159E-E42A-9336-AA9B-AB9DACE3ED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2" y="1536"/>
              <a:ext cx="147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5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FontTx/>
                <a:buAutoNum type="arabicPeriod"/>
              </a:pPr>
              <a:r>
                <a:rPr lang="es-ES_tradnl" altLang="es-MX" sz="1500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Bloque de Atención ciudadana</a:t>
              </a:r>
              <a:endParaRPr lang="es-ES" altLang="es-MX" sz="1500" dirty="0">
                <a:solidFill>
                  <a:srgbClr val="000000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12" name="Text Box 4">
            <a:extLst>
              <a:ext uri="{FF2B5EF4-FFF2-40B4-BE49-F238E27FC236}">
                <a16:creationId xmlns:a16="http://schemas.microsoft.com/office/drawing/2014/main" id="{F60FB8AD-244B-3D50-AC56-974E2F94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604" y="4722143"/>
            <a:ext cx="6643688" cy="86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s-ES_tradnl" sz="2333" b="1" u="sng" dirty="0">
                <a:solidFill>
                  <a:srgbClr val="006666"/>
                </a:solidFill>
                <a:latin typeface="Calibri" pitchFamily="34" charset="0"/>
              </a:rPr>
              <a:t>9 Bloques de Información</a:t>
            </a:r>
            <a:r>
              <a:rPr lang="es-ES_tradnl" sz="2333" b="1" dirty="0">
                <a:solidFill>
                  <a:srgbClr val="006666"/>
                </a:solidFill>
                <a:latin typeface="Calibri" pitchFamily="34" charset="0"/>
              </a:rPr>
              <a:t> y </a:t>
            </a:r>
            <a:r>
              <a:rPr lang="es-ES_tradnl" sz="2333" b="1" u="sng" dirty="0">
                <a:solidFill>
                  <a:srgbClr val="006666"/>
                </a:solidFill>
                <a:latin typeface="Calibri" pitchFamily="34" charset="0"/>
              </a:rPr>
              <a:t>45 aspectos a evaluar </a:t>
            </a:r>
          </a:p>
          <a:p>
            <a:pPr algn="ctr" eaLnBrk="0" hangingPunct="0">
              <a:lnSpc>
                <a:spcPct val="110000"/>
              </a:lnSpc>
            </a:pPr>
            <a:r>
              <a:rPr lang="es-ES_tradnl" sz="2333" b="1" u="sng" dirty="0">
                <a:solidFill>
                  <a:srgbClr val="006666"/>
                </a:solidFill>
                <a:latin typeface="Calibri" pitchFamily="34" charset="0"/>
              </a:rPr>
              <a:t>CON 168 VARIABLES</a:t>
            </a:r>
          </a:p>
        </p:txBody>
      </p:sp>
    </p:spTree>
    <p:extLst>
      <p:ext uri="{BB962C8B-B14F-4D97-AF65-F5344CB8AC3E}">
        <p14:creationId xmlns:p14="http://schemas.microsoft.com/office/powerpoint/2010/main" val="18065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0CEBF-76A3-53DD-A104-DCF95C10A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727DAB43-BB8C-8838-0A74-0CD0AB0D69D2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RANKING DE MUNICIPIOS CAPITALES EVALUADOS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FF37D25-792D-9F7D-E4BA-4C9A5FD64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84" y="1900885"/>
            <a:ext cx="5530850" cy="37782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1017B4-8E8B-47DF-D039-89A402A6D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368" y="1894563"/>
            <a:ext cx="55308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90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3A023-38C3-8F17-1F65-EC8BB8A18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39A0185D-BC9A-A359-2456-0590810A1091}"/>
              </a:ext>
            </a:extLst>
          </p:cNvPr>
          <p:cNvSpPr txBox="1"/>
          <p:nvPr/>
        </p:nvSpPr>
        <p:spPr>
          <a:xfrm>
            <a:off x="1975556" y="724582"/>
            <a:ext cx="8650111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VISUALIZACIÓN GEOGRÁFICA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A15022-BC92-1FB5-2880-F47E567FC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556" y="1266390"/>
            <a:ext cx="8305800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8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EE026-CBB2-06EF-8131-6A89E2AFB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269E1FE6-BC65-90D1-05D8-15A7C7F3740B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EVOLUCIÓN DE LA CALIFICACIÓN PROMEDIO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80A830A-979F-17E8-98E7-355ED905A11C}"/>
              </a:ext>
            </a:extLst>
          </p:cNvPr>
          <p:cNvGraphicFramePr/>
          <p:nvPr/>
        </p:nvGraphicFramePr>
        <p:xfrm>
          <a:off x="1589313" y="1776118"/>
          <a:ext cx="9013372" cy="4586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5499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D4DF-6E4A-AEF9-68DA-C2052656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0EB803CE-CF5E-30DB-5FA1-7E82D12E059B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LAS CAPITALES MEJOR CALIFICADAS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C45F412-FFDE-8936-5BF4-33F39EE099ED}"/>
              </a:ext>
            </a:extLst>
          </p:cNvPr>
          <p:cNvGraphicFramePr/>
          <p:nvPr/>
        </p:nvGraphicFramePr>
        <p:xfrm>
          <a:off x="2073088" y="1690978"/>
          <a:ext cx="8045823" cy="4682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5708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C47A2-BF4B-2678-F4E4-0A5418E62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0F864DDC-9878-BCEE-451E-18F3095AF271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LOS CASOS MÁS CRÍTICOS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8502884-3800-2586-9D6B-05C75AEE3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028" y="2104496"/>
            <a:ext cx="8285662" cy="30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99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96B86D8-7C60-B4D3-8A76-447A9B95D26A}"/>
              </a:ext>
            </a:extLst>
          </p:cNvPr>
          <p:cNvGraphicFramePr>
            <a:graphicFrameLocks/>
          </p:cNvGraphicFramePr>
          <p:nvPr/>
        </p:nvGraphicFramePr>
        <p:xfrm>
          <a:off x="4018644" y="0"/>
          <a:ext cx="6086928" cy="6029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DC77CFB1-2492-F3B4-2135-36CC0E80AD8C}"/>
              </a:ext>
            </a:extLst>
          </p:cNvPr>
          <p:cNvSpPr txBox="1"/>
          <p:nvPr/>
        </p:nvSpPr>
        <p:spPr>
          <a:xfrm>
            <a:off x="471715" y="1893303"/>
            <a:ext cx="3138714" cy="296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PROMEDIO DE CALIFICACIÓN POR BLOQUE</a:t>
            </a:r>
          </a:p>
          <a:p>
            <a:pPr algn="ctr"/>
            <a:endParaRPr lang="en-US" sz="3333" b="1" dirty="0">
              <a:solidFill>
                <a:srgbClr val="373B48"/>
              </a:solidFill>
              <a:latin typeface="Aptos" panose="020B0004020202020204" pitchFamily="34" charset="0"/>
            </a:endParaRPr>
          </a:p>
          <a:p>
            <a:pPr algn="ctr"/>
            <a:r>
              <a:rPr lang="es-MX" sz="2667" b="1" dirty="0">
                <a:solidFill>
                  <a:srgbClr val="373B48"/>
                </a:solidFill>
                <a:latin typeface="Aptos" panose="020B0004020202020204" pitchFamily="34" charset="0"/>
              </a:rPr>
              <a:t>PROMEDIO 49.0%</a:t>
            </a:r>
          </a:p>
          <a:p>
            <a:pPr algn="ctr"/>
            <a:endParaRPr lang="es-MX" sz="2667" b="1" dirty="0">
              <a:solidFill>
                <a:srgbClr val="373B48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017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F8652-DBDF-F745-9D8B-708EBDAD3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131A11D2-7496-27C7-A056-76652438CA1F}"/>
              </a:ext>
            </a:extLst>
          </p:cNvPr>
          <p:cNvSpPr txBox="1"/>
          <p:nvPr/>
        </p:nvSpPr>
        <p:spPr>
          <a:xfrm>
            <a:off x="352010" y="2276394"/>
            <a:ext cx="3125612" cy="16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CAPITALES CON MAYOR AVANCE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84876A2-7FF9-1D54-3CBB-880012DA2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096" y="938389"/>
            <a:ext cx="8489288" cy="53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47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81763-68F9-2DBA-4C9D-60E35DDAD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56522BA1-9CA4-8611-9991-361E5D225686}"/>
              </a:ext>
            </a:extLst>
          </p:cNvPr>
          <p:cNvSpPr txBox="1"/>
          <p:nvPr/>
        </p:nvSpPr>
        <p:spPr>
          <a:xfrm>
            <a:off x="-63501" y="1924123"/>
            <a:ext cx="3012723" cy="16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CAPITALES CON MAYOR RETROCESO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D96ED4F-BA70-5B44-60C0-7C66BA20A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611" y="953224"/>
            <a:ext cx="9287773" cy="541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03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3AB9-F363-8C97-25EA-92C0A0B49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BA46BD80-99B6-FE53-201A-D1650BDE86B6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RECOMENDACIONES A LOS GOBIERNOS MUNICIPALES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6726B6F-5BA0-1AB4-5B0B-98801D288298}"/>
              </a:ext>
            </a:extLst>
          </p:cNvPr>
          <p:cNvSpPr txBox="1"/>
          <p:nvPr/>
        </p:nvSpPr>
        <p:spPr>
          <a:xfrm>
            <a:off x="592667" y="1718825"/>
            <a:ext cx="10541000" cy="4605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08" indent="-428608" algn="just">
              <a:lnSpc>
                <a:spcPct val="15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Mantener en su reglamento los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estándares incluidos a la fecha 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y armonizarlos con la nueva legislación.</a:t>
            </a:r>
          </a:p>
          <a:p>
            <a:pPr marL="428608" indent="-428608" algn="just">
              <a:lnSpc>
                <a:spcPct val="15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Crear, y / o reforzar el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Comité de Transparencia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.</a:t>
            </a:r>
          </a:p>
          <a:p>
            <a:pPr marL="428608" indent="-428608" algn="just">
              <a:lnSpc>
                <a:spcPct val="15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Robustecer el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proceso de selección del titular de la dirección / unidad de transparencia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. El nuevo sistema en construcción demandará conocimientos y experiencia.</a:t>
            </a:r>
          </a:p>
          <a:p>
            <a:pPr marL="428608" indent="-428608" algn="just">
              <a:lnSpc>
                <a:spcPct val="15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Implementar o reforzar el tema de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Gobierno Abierto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.</a:t>
            </a:r>
          </a:p>
          <a:p>
            <a:pPr marL="428608" indent="-428608" algn="just">
              <a:lnSpc>
                <a:spcPct val="150000"/>
              </a:lnSpc>
              <a:buFont typeface="+mj-lt"/>
              <a:buAutoNum type="arabicPeriod"/>
            </a:pPr>
            <a:endParaRPr lang="en-US" sz="2333" b="1" dirty="0">
              <a:solidFill>
                <a:srgbClr val="373B48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2540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1743C-7D74-CF49-E19A-A4F218810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2E480AB4-B5C7-D691-FA8F-7695C3976B69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RECOMENDACIONES A LOS GOBIERNOS MUNICIPALES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88DC40-9FF2-486B-CA63-8585F590351A}"/>
              </a:ext>
            </a:extLst>
          </p:cNvPr>
          <p:cNvSpPr txBox="1"/>
          <p:nvPr/>
        </p:nvSpPr>
        <p:spPr>
          <a:xfrm>
            <a:off x="613833" y="2049561"/>
            <a:ext cx="11176000" cy="2861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482" indent="-444482" algn="just">
              <a:lnSpc>
                <a:spcPct val="150000"/>
              </a:lnSpc>
              <a:spcAft>
                <a:spcPts val="1000"/>
              </a:spcAft>
            </a:pPr>
            <a:r>
              <a:rPr lang="en-US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5. 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Cubrir el vacío legal generado por la nueva LGTAIP en tema de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documentación y archivos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, plasmando en los reglamentos municipales las obligaciones de los servidores públicos.</a:t>
            </a:r>
          </a:p>
          <a:p>
            <a:pPr marL="444482" indent="-433899" algn="just">
              <a:lnSpc>
                <a:spcPct val="150000"/>
              </a:lnSpc>
              <a:spcAft>
                <a:spcPts val="1000"/>
              </a:spcAft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6. Mantener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actitud vanguardista 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respecto a: información reservada / confidencial, transparencia proactiva (social) y publicación del informe anual.</a:t>
            </a:r>
          </a:p>
        </p:txBody>
      </p:sp>
    </p:spTree>
    <p:extLst>
      <p:ext uri="{BB962C8B-B14F-4D97-AF65-F5344CB8AC3E}">
        <p14:creationId xmlns:p14="http://schemas.microsoft.com/office/powerpoint/2010/main" val="1645271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B2775-9573-4077-499E-70A49E5FB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5DE98A4B-3853-C4EC-E8A4-44FD9F6F56AF}"/>
              </a:ext>
            </a:extLst>
          </p:cNvPr>
          <p:cNvSpPr txBox="1"/>
          <p:nvPr/>
        </p:nvSpPr>
        <p:spPr>
          <a:xfrm>
            <a:off x="-1" y="109602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RECOMENDACIONES A LOS GOBIERNOS MUNICIPALES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2C812D-3486-B3F0-6D1F-DA2BAF283590}"/>
              </a:ext>
            </a:extLst>
          </p:cNvPr>
          <p:cNvSpPr txBox="1"/>
          <p:nvPr/>
        </p:nvSpPr>
        <p:spPr>
          <a:xfrm>
            <a:off x="479777" y="2189688"/>
            <a:ext cx="11232444" cy="2861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11" indent="-400828" algn="just">
              <a:lnSpc>
                <a:spcPct val="150000"/>
              </a:lnSpc>
              <a:spcAft>
                <a:spcPts val="1000"/>
              </a:spcAft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7. Mantener  o  crear  su  propio 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Consejo Ciudadano de  Transparencia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, que mantenga o refuerce la confianza y buena relación entre sociedad y gobierno. </a:t>
            </a:r>
          </a:p>
          <a:p>
            <a:pPr marL="411411" indent="-400828" algn="just">
              <a:lnSpc>
                <a:spcPct val="150000"/>
              </a:lnSpc>
              <a:spcAft>
                <a:spcPts val="1000"/>
              </a:spcAft>
            </a:pP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8. </a:t>
            </a:r>
            <a:r>
              <a:rPr lang="es-MX" sz="2333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Fortalecimiento de los órganos internos de control (OIC)</a:t>
            </a:r>
            <a:r>
              <a:rPr lang="es-MX" sz="23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, reforzar sus capacidades, debido a las implicaciones del nuevo modelo de transparencia, donde los OIC municipales tendrán un papel relevante.</a:t>
            </a:r>
            <a:endParaRPr lang="es-MX" sz="1167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690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D9D0E-6095-DD68-A36D-D1957A7D5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BA471825-81FB-9482-646A-999D635D4B98}"/>
              </a:ext>
            </a:extLst>
          </p:cNvPr>
          <p:cNvSpPr txBox="1"/>
          <p:nvPr/>
        </p:nvSpPr>
        <p:spPr>
          <a:xfrm>
            <a:off x="0" y="91105"/>
            <a:ext cx="121920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3" b="1" dirty="0">
                <a:solidFill>
                  <a:srgbClr val="373B4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CONCLUSIONES</a:t>
            </a:r>
            <a:endParaRPr lang="es-MX" sz="3333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2AE04CF-8787-DDB7-1EDE-BFD590E8DD7F}"/>
              </a:ext>
            </a:extLst>
          </p:cNvPr>
          <p:cNvSpPr txBox="1"/>
          <p:nvPr/>
        </p:nvSpPr>
        <p:spPr>
          <a:xfrm>
            <a:off x="765528" y="1156486"/>
            <a:ext cx="10660944" cy="454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00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El compromiso con la transparencia sigue pendiente en la mayoría de capitales del país.</a:t>
            </a: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00" dirty="0">
                <a:latin typeface="Aptos" panose="020B0004020202020204" pitchFamily="34" charset="0"/>
              </a:rPr>
              <a:t>La aplicación de la Herramienta Cimtra busca edetectar áreas de oportunidad, generar recomendaciones y buenas prácticas, así como reconocer las capitales que se esfuerzan por presentar información clara, actualizada y confiable.</a:t>
            </a:r>
            <a:endParaRPr lang="es-MX" sz="2300" dirty="0">
              <a:solidFill>
                <a:srgbClr val="373B48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380985" indent="-380985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MX" sz="2300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La transparencia enfrenta nuevos desafíos, daremos seguimiento al funcionamiento del nuevo modelo, recordando que es responsabilidad de la ciudadanía, autoridades y gobierno, no retroceder en lo logrado.</a:t>
            </a:r>
          </a:p>
        </p:txBody>
      </p:sp>
    </p:spTree>
    <p:extLst>
      <p:ext uri="{BB962C8B-B14F-4D97-AF65-F5344CB8AC3E}">
        <p14:creationId xmlns:p14="http://schemas.microsoft.com/office/powerpoint/2010/main" val="1574186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94753-00EC-B8B9-AF15-21BA4A0AC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82534493-4615-BF2E-1557-B1CF8BA6CEE9}"/>
              </a:ext>
            </a:extLst>
          </p:cNvPr>
          <p:cNvSpPr txBox="1"/>
          <p:nvPr/>
        </p:nvSpPr>
        <p:spPr>
          <a:xfrm>
            <a:off x="-1" y="1096025"/>
            <a:ext cx="12192000" cy="656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67" b="1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CONTACTO</a:t>
            </a:r>
            <a:endParaRPr lang="es-MX" sz="3667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F59D810-D44E-2179-03C0-596CFE5E8DE3}"/>
              </a:ext>
            </a:extLst>
          </p:cNvPr>
          <p:cNvSpPr txBox="1"/>
          <p:nvPr/>
        </p:nvSpPr>
        <p:spPr>
          <a:xfrm>
            <a:off x="2" y="1889371"/>
            <a:ext cx="12191999" cy="3144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11" indent="-400828" algn="ctr"/>
            <a:r>
              <a:rPr lang="en-US" sz="28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 www.cimtra.org.mx</a:t>
            </a:r>
          </a:p>
          <a:p>
            <a:pPr marL="411411" indent="-400828" algn="ctr"/>
            <a:endParaRPr lang="en-US" sz="2833" dirty="0">
              <a:solidFill>
                <a:srgbClr val="373B48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411411" indent="-400828" algn="ctr"/>
            <a:r>
              <a:rPr lang="es-MX" sz="2833" dirty="0">
                <a:solidFill>
                  <a:srgbClr val="373B48"/>
                </a:solidFill>
                <a:latin typeface="Aptos" panose="020B0004020202020204" pitchFamily="34" charset="0"/>
              </a:rPr>
              <a:t>contacto@cimtra.org.mx</a:t>
            </a:r>
            <a:r>
              <a:rPr lang="en-US" sz="2833" dirty="0">
                <a:solidFill>
                  <a:srgbClr val="373B48"/>
                </a:solidFill>
                <a:latin typeface="Aptos" panose="020B0004020202020204" pitchFamily="34" charset="0"/>
              </a:rPr>
              <a:t> </a:t>
            </a:r>
          </a:p>
          <a:p>
            <a:pPr marL="411411" indent="-400828" algn="ctr"/>
            <a:endParaRPr lang="en-US" sz="2833" dirty="0">
              <a:solidFill>
                <a:srgbClr val="373B48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411411" indent="-400828" algn="ctr"/>
            <a:r>
              <a:rPr lang="en-US" sz="28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 @CIMTRA</a:t>
            </a:r>
          </a:p>
          <a:p>
            <a:pPr marL="411411" indent="-400828" algn="ctr"/>
            <a:endParaRPr lang="en-US" sz="2833" dirty="0">
              <a:solidFill>
                <a:srgbClr val="373B48"/>
              </a:solidFill>
              <a:latin typeface="Aptos" panose="020B0004020202020204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411411" indent="-400828" algn="ctr"/>
            <a:r>
              <a:rPr lang="en-US" sz="2833" dirty="0">
                <a:solidFill>
                  <a:srgbClr val="373B48"/>
                </a:solidFill>
                <a:latin typeface="Aptos" panose="020B0004020202020204" pitchFamily="34" charset="0"/>
                <a:ea typeface="Mona Sans Semi Bold" pitchFamily="34" charset="-122"/>
                <a:cs typeface="Mona Sans Semi Bold" pitchFamily="34" charset="-120"/>
              </a:rPr>
              <a:t>      www.facebook.com/CIMTRA </a:t>
            </a:r>
          </a:p>
        </p:txBody>
      </p:sp>
      <p:pic>
        <p:nvPicPr>
          <p:cNvPr id="6" name="Gráfico 5" descr="World contorno">
            <a:extLst>
              <a:ext uri="{FF2B5EF4-FFF2-40B4-BE49-F238E27FC236}">
                <a16:creationId xmlns:a16="http://schemas.microsoft.com/office/drawing/2014/main" id="{60235767-612E-8E3D-ABA0-E72BEDC2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2052" y="1949824"/>
            <a:ext cx="494800" cy="4948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4C948EC-B375-0149-8C8D-1EC3DE1EF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304" y="3726417"/>
            <a:ext cx="383983" cy="39238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FA07F85-381B-AFCB-B466-0372B8700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50" y="4529331"/>
            <a:ext cx="489102" cy="489102"/>
          </a:xfrm>
          <a:prstGeom prst="rect">
            <a:avLst/>
          </a:prstGeom>
        </p:spPr>
      </p:pic>
      <p:pic>
        <p:nvPicPr>
          <p:cNvPr id="4" name="Gráfico 3" descr="Envelope contorno">
            <a:extLst>
              <a:ext uri="{FF2B5EF4-FFF2-40B4-BE49-F238E27FC236}">
                <a16:creationId xmlns:a16="http://schemas.microsoft.com/office/drawing/2014/main" id="{C68D7A97-D74F-4998-8E72-8FAA3FAA6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32950" y="2779579"/>
            <a:ext cx="625551" cy="62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3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1118</Words>
  <Application>Microsoft Macintosh PowerPoint</Application>
  <PresentationFormat>Panorámica</PresentationFormat>
  <Paragraphs>237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Century Gothic</vt:lpstr>
      <vt:lpstr>Trebuchet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Lizbeth Estrada Osorio</dc:creator>
  <cp:lastModifiedBy>Lizbeth Estrada Osorio</cp:lastModifiedBy>
  <cp:revision>1</cp:revision>
  <dcterms:created xsi:type="dcterms:W3CDTF">2025-07-28T17:52:35Z</dcterms:created>
  <dcterms:modified xsi:type="dcterms:W3CDTF">2025-07-28T17:59:11Z</dcterms:modified>
</cp:coreProperties>
</file>